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8"/>
  </p:notesMasterIdLst>
  <p:sldIdLst>
    <p:sldId id="256" r:id="rId2"/>
    <p:sldId id="257" r:id="rId3"/>
    <p:sldId id="262" r:id="rId4"/>
    <p:sldId id="258" r:id="rId5"/>
    <p:sldId id="259" r:id="rId6"/>
    <p:sldId id="263" r:id="rId7"/>
    <p:sldId id="264" r:id="rId8"/>
    <p:sldId id="276" r:id="rId9"/>
    <p:sldId id="282" r:id="rId10"/>
    <p:sldId id="266" r:id="rId11"/>
    <p:sldId id="267" r:id="rId12"/>
    <p:sldId id="268" r:id="rId13"/>
    <p:sldId id="269" r:id="rId14"/>
    <p:sldId id="277" r:id="rId15"/>
    <p:sldId id="270" r:id="rId16"/>
    <p:sldId id="272" r:id="rId17"/>
    <p:sldId id="278" r:id="rId18"/>
    <p:sldId id="271" r:id="rId19"/>
    <p:sldId id="279" r:id="rId20"/>
    <p:sldId id="273" r:id="rId21"/>
    <p:sldId id="280" r:id="rId22"/>
    <p:sldId id="281" r:id="rId23"/>
    <p:sldId id="274" r:id="rId24"/>
    <p:sldId id="283" r:id="rId25"/>
    <p:sldId id="275" r:id="rId26"/>
    <p:sldId id="260"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ntina Niculae" initials="V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2" autoAdjust="0"/>
    <p:restoredTop sz="94293" autoAdjust="0"/>
  </p:normalViewPr>
  <p:slideViewPr>
    <p:cSldViewPr snapToGrid="0">
      <p:cViewPr varScale="1">
        <p:scale>
          <a:sx n="85" d="100"/>
          <a:sy n="85" d="100"/>
        </p:scale>
        <p:origin x="89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52"/>
    </p:cViewPr>
  </p:sorterViewPr>
  <p:notesViewPr>
    <p:cSldViewPr snapToGrid="0">
      <p:cViewPr>
        <p:scale>
          <a:sx n="66" d="100"/>
          <a:sy n="66" d="100"/>
        </p:scale>
        <p:origin x="2248" y="-6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1" y="2"/>
            <a:ext cx="2945660" cy="498055"/>
          </a:xfrm>
          <a:prstGeom prst="rect">
            <a:avLst/>
          </a:prstGeom>
        </p:spPr>
        <p:txBody>
          <a:bodyPr vert="horz" lIns="95311" tIns="47655" rIns="95311" bIns="47655" rtlCol="0"/>
          <a:lstStyle>
            <a:lvl1pPr algn="l">
              <a:defRPr sz="1300"/>
            </a:lvl1pPr>
          </a:lstStyle>
          <a:p>
            <a:endParaRPr lang="en-US"/>
          </a:p>
        </p:txBody>
      </p:sp>
      <p:sp>
        <p:nvSpPr>
          <p:cNvPr id="3" name="Substituent dată 2"/>
          <p:cNvSpPr>
            <a:spLocks noGrp="1"/>
          </p:cNvSpPr>
          <p:nvPr>
            <p:ph type="dt" idx="1"/>
          </p:nvPr>
        </p:nvSpPr>
        <p:spPr>
          <a:xfrm>
            <a:off x="3850443" y="2"/>
            <a:ext cx="2945660" cy="498055"/>
          </a:xfrm>
          <a:prstGeom prst="rect">
            <a:avLst/>
          </a:prstGeom>
        </p:spPr>
        <p:txBody>
          <a:bodyPr vert="horz" lIns="95311" tIns="47655" rIns="95311" bIns="47655" rtlCol="0"/>
          <a:lstStyle>
            <a:lvl1pPr algn="r">
              <a:defRPr sz="1300"/>
            </a:lvl1pPr>
          </a:lstStyle>
          <a:p>
            <a:fld id="{09FC0358-7057-4C17-A16D-3BD6C2CCBC3A}" type="datetimeFigureOut">
              <a:rPr lang="en-US" smtClean="0"/>
              <a:t>06/02/2023</a:t>
            </a:fld>
            <a:endParaRPr lang="en-US"/>
          </a:p>
        </p:txBody>
      </p:sp>
      <p:sp>
        <p:nvSpPr>
          <p:cNvPr id="4" name="Substituent imagine diapozitiv 3"/>
          <p:cNvSpPr>
            <a:spLocks noGrp="1" noRot="1" noChangeAspect="1"/>
          </p:cNvSpPr>
          <p:nvPr>
            <p:ph type="sldImg" idx="2"/>
          </p:nvPr>
        </p:nvSpPr>
        <p:spPr>
          <a:xfrm>
            <a:off x="419100" y="1239838"/>
            <a:ext cx="5961063" cy="3352800"/>
          </a:xfrm>
          <a:prstGeom prst="rect">
            <a:avLst/>
          </a:prstGeom>
          <a:noFill/>
          <a:ln w="12700">
            <a:solidFill>
              <a:prstClr val="black"/>
            </a:solidFill>
          </a:ln>
        </p:spPr>
        <p:txBody>
          <a:bodyPr vert="horz" lIns="95311" tIns="47655" rIns="95311" bIns="47655" rtlCol="0" anchor="ctr"/>
          <a:lstStyle/>
          <a:p>
            <a:endParaRPr lang="en-US"/>
          </a:p>
        </p:txBody>
      </p:sp>
      <p:sp>
        <p:nvSpPr>
          <p:cNvPr id="5" name="Substituent note 4"/>
          <p:cNvSpPr>
            <a:spLocks noGrp="1"/>
          </p:cNvSpPr>
          <p:nvPr>
            <p:ph type="body" sz="quarter" idx="3"/>
          </p:nvPr>
        </p:nvSpPr>
        <p:spPr>
          <a:xfrm>
            <a:off x="679768" y="4777196"/>
            <a:ext cx="5438140" cy="3908614"/>
          </a:xfrm>
          <a:prstGeom prst="rect">
            <a:avLst/>
          </a:prstGeom>
        </p:spPr>
        <p:txBody>
          <a:bodyPr vert="horz" lIns="95311" tIns="47655" rIns="95311" bIns="47655"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1" y="9428584"/>
            <a:ext cx="2945660" cy="498054"/>
          </a:xfrm>
          <a:prstGeom prst="rect">
            <a:avLst/>
          </a:prstGeom>
        </p:spPr>
        <p:txBody>
          <a:bodyPr vert="horz" lIns="95311" tIns="47655" rIns="95311" bIns="47655" rtlCol="0" anchor="b"/>
          <a:lstStyle>
            <a:lvl1pPr algn="l">
              <a:defRPr sz="1300"/>
            </a:lvl1pPr>
          </a:lstStyle>
          <a:p>
            <a:endParaRPr lang="en-US"/>
          </a:p>
        </p:txBody>
      </p:sp>
      <p:sp>
        <p:nvSpPr>
          <p:cNvPr id="7" name="Substituent număr diapozitiv 6"/>
          <p:cNvSpPr>
            <a:spLocks noGrp="1"/>
          </p:cNvSpPr>
          <p:nvPr>
            <p:ph type="sldNum" sz="quarter" idx="5"/>
          </p:nvPr>
        </p:nvSpPr>
        <p:spPr>
          <a:xfrm>
            <a:off x="3850443" y="9428584"/>
            <a:ext cx="2945660" cy="498054"/>
          </a:xfrm>
          <a:prstGeom prst="rect">
            <a:avLst/>
          </a:prstGeom>
        </p:spPr>
        <p:txBody>
          <a:bodyPr vert="horz" lIns="95311" tIns="47655" rIns="95311" bIns="47655" rtlCol="0" anchor="b"/>
          <a:lstStyle>
            <a:lvl1pPr algn="r">
              <a:defRPr sz="1300"/>
            </a:lvl1pPr>
          </a:lstStyle>
          <a:p>
            <a:fld id="{20255D78-CE19-4E29-B9F8-8B05D18C17AC}" type="slidenum">
              <a:rPr lang="en-US" smtClean="0"/>
              <a:t>‹#›</a:t>
            </a:fld>
            <a:endParaRPr lang="en-US"/>
          </a:p>
        </p:txBody>
      </p:sp>
    </p:spTree>
    <p:extLst>
      <p:ext uri="{BB962C8B-B14F-4D97-AF65-F5344CB8AC3E}">
        <p14:creationId xmlns:p14="http://schemas.microsoft.com/office/powerpoint/2010/main" val="211826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55D78-CE19-4E29-B9F8-8B05D18C17AC}" type="slidenum">
              <a:rPr lang="en-US" smtClean="0"/>
              <a:t>2</a:t>
            </a:fld>
            <a:endParaRPr lang="en-US"/>
          </a:p>
        </p:txBody>
      </p:sp>
    </p:spTree>
    <p:extLst>
      <p:ext uri="{BB962C8B-B14F-4D97-AF65-F5344CB8AC3E}">
        <p14:creationId xmlns:p14="http://schemas.microsoft.com/office/powerpoint/2010/main" val="112791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13</a:t>
            </a:fld>
            <a:endParaRPr lang="en-US"/>
          </a:p>
        </p:txBody>
      </p:sp>
    </p:spTree>
    <p:extLst>
      <p:ext uri="{BB962C8B-B14F-4D97-AF65-F5344CB8AC3E}">
        <p14:creationId xmlns:p14="http://schemas.microsoft.com/office/powerpoint/2010/main" val="41641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14</a:t>
            </a:fld>
            <a:endParaRPr lang="en-US"/>
          </a:p>
        </p:txBody>
      </p:sp>
    </p:spTree>
    <p:extLst>
      <p:ext uri="{BB962C8B-B14F-4D97-AF65-F5344CB8AC3E}">
        <p14:creationId xmlns:p14="http://schemas.microsoft.com/office/powerpoint/2010/main" val="236120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15</a:t>
            </a:fld>
            <a:endParaRPr lang="en-US"/>
          </a:p>
        </p:txBody>
      </p:sp>
    </p:spTree>
    <p:extLst>
      <p:ext uri="{BB962C8B-B14F-4D97-AF65-F5344CB8AC3E}">
        <p14:creationId xmlns:p14="http://schemas.microsoft.com/office/powerpoint/2010/main" val="18787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16</a:t>
            </a:fld>
            <a:endParaRPr lang="en-US"/>
          </a:p>
        </p:txBody>
      </p:sp>
    </p:spTree>
    <p:extLst>
      <p:ext uri="{BB962C8B-B14F-4D97-AF65-F5344CB8AC3E}">
        <p14:creationId xmlns:p14="http://schemas.microsoft.com/office/powerpoint/2010/main" val="274083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17</a:t>
            </a:fld>
            <a:endParaRPr lang="en-US"/>
          </a:p>
        </p:txBody>
      </p:sp>
    </p:spTree>
    <p:extLst>
      <p:ext uri="{BB962C8B-B14F-4D97-AF65-F5344CB8AC3E}">
        <p14:creationId xmlns:p14="http://schemas.microsoft.com/office/powerpoint/2010/main" val="147444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18</a:t>
            </a:fld>
            <a:endParaRPr lang="en-US"/>
          </a:p>
        </p:txBody>
      </p:sp>
    </p:spTree>
    <p:extLst>
      <p:ext uri="{BB962C8B-B14F-4D97-AF65-F5344CB8AC3E}">
        <p14:creationId xmlns:p14="http://schemas.microsoft.com/office/powerpoint/2010/main" val="330889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19</a:t>
            </a:fld>
            <a:endParaRPr lang="en-US"/>
          </a:p>
        </p:txBody>
      </p:sp>
    </p:spTree>
    <p:extLst>
      <p:ext uri="{BB962C8B-B14F-4D97-AF65-F5344CB8AC3E}">
        <p14:creationId xmlns:p14="http://schemas.microsoft.com/office/powerpoint/2010/main" val="431947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20</a:t>
            </a:fld>
            <a:endParaRPr lang="en-US"/>
          </a:p>
        </p:txBody>
      </p:sp>
    </p:spTree>
    <p:extLst>
      <p:ext uri="{BB962C8B-B14F-4D97-AF65-F5344CB8AC3E}">
        <p14:creationId xmlns:p14="http://schemas.microsoft.com/office/powerpoint/2010/main" val="201506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21</a:t>
            </a:fld>
            <a:endParaRPr lang="en-US"/>
          </a:p>
        </p:txBody>
      </p:sp>
    </p:spTree>
    <p:extLst>
      <p:ext uri="{BB962C8B-B14F-4D97-AF65-F5344CB8AC3E}">
        <p14:creationId xmlns:p14="http://schemas.microsoft.com/office/powerpoint/2010/main" val="138937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22</a:t>
            </a:fld>
            <a:endParaRPr lang="en-US"/>
          </a:p>
        </p:txBody>
      </p:sp>
    </p:spTree>
    <p:extLst>
      <p:ext uri="{BB962C8B-B14F-4D97-AF65-F5344CB8AC3E}">
        <p14:creationId xmlns:p14="http://schemas.microsoft.com/office/powerpoint/2010/main" val="352552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55D78-CE19-4E29-B9F8-8B05D18C17AC}" type="slidenum">
              <a:rPr lang="en-US" smtClean="0"/>
              <a:t>3</a:t>
            </a:fld>
            <a:endParaRPr lang="en-US"/>
          </a:p>
        </p:txBody>
      </p:sp>
    </p:spTree>
    <p:extLst>
      <p:ext uri="{BB962C8B-B14F-4D97-AF65-F5344CB8AC3E}">
        <p14:creationId xmlns:p14="http://schemas.microsoft.com/office/powerpoint/2010/main" val="313617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23</a:t>
            </a:fld>
            <a:endParaRPr lang="en-US"/>
          </a:p>
        </p:txBody>
      </p:sp>
    </p:spTree>
    <p:extLst>
      <p:ext uri="{BB962C8B-B14F-4D97-AF65-F5344CB8AC3E}">
        <p14:creationId xmlns:p14="http://schemas.microsoft.com/office/powerpoint/2010/main" val="787621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24</a:t>
            </a:fld>
            <a:endParaRPr lang="en-US"/>
          </a:p>
        </p:txBody>
      </p:sp>
    </p:spTree>
    <p:extLst>
      <p:ext uri="{BB962C8B-B14F-4D97-AF65-F5344CB8AC3E}">
        <p14:creationId xmlns:p14="http://schemas.microsoft.com/office/powerpoint/2010/main" val="2745294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25</a:t>
            </a:fld>
            <a:endParaRPr lang="en-US"/>
          </a:p>
        </p:txBody>
      </p:sp>
    </p:spTree>
    <p:extLst>
      <p:ext uri="{BB962C8B-B14F-4D97-AF65-F5344CB8AC3E}">
        <p14:creationId xmlns:p14="http://schemas.microsoft.com/office/powerpoint/2010/main" val="214174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6</a:t>
            </a:fld>
            <a:endParaRPr lang="en-US"/>
          </a:p>
        </p:txBody>
      </p:sp>
    </p:spTree>
    <p:extLst>
      <p:ext uri="{BB962C8B-B14F-4D97-AF65-F5344CB8AC3E}">
        <p14:creationId xmlns:p14="http://schemas.microsoft.com/office/powerpoint/2010/main" val="34035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7</a:t>
            </a:fld>
            <a:endParaRPr lang="en-US"/>
          </a:p>
        </p:txBody>
      </p:sp>
    </p:spTree>
    <p:extLst>
      <p:ext uri="{BB962C8B-B14F-4D97-AF65-F5344CB8AC3E}">
        <p14:creationId xmlns:p14="http://schemas.microsoft.com/office/powerpoint/2010/main" val="378331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8</a:t>
            </a:fld>
            <a:endParaRPr lang="en-US"/>
          </a:p>
        </p:txBody>
      </p:sp>
    </p:spTree>
    <p:extLst>
      <p:ext uri="{BB962C8B-B14F-4D97-AF65-F5344CB8AC3E}">
        <p14:creationId xmlns:p14="http://schemas.microsoft.com/office/powerpoint/2010/main" val="147108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9</a:t>
            </a:fld>
            <a:endParaRPr lang="en-US"/>
          </a:p>
        </p:txBody>
      </p:sp>
    </p:spTree>
    <p:extLst>
      <p:ext uri="{BB962C8B-B14F-4D97-AF65-F5344CB8AC3E}">
        <p14:creationId xmlns:p14="http://schemas.microsoft.com/office/powerpoint/2010/main" val="29445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10</a:t>
            </a:fld>
            <a:endParaRPr lang="en-US"/>
          </a:p>
        </p:txBody>
      </p:sp>
    </p:spTree>
    <p:extLst>
      <p:ext uri="{BB962C8B-B14F-4D97-AF65-F5344CB8AC3E}">
        <p14:creationId xmlns:p14="http://schemas.microsoft.com/office/powerpoint/2010/main" val="537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11</a:t>
            </a:fld>
            <a:endParaRPr lang="en-US"/>
          </a:p>
        </p:txBody>
      </p:sp>
    </p:spTree>
    <p:extLst>
      <p:ext uri="{BB962C8B-B14F-4D97-AF65-F5344CB8AC3E}">
        <p14:creationId xmlns:p14="http://schemas.microsoft.com/office/powerpoint/2010/main" val="383494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55D78-CE19-4E29-B9F8-8B05D18C17AC}" type="slidenum">
              <a:rPr lang="en-US" smtClean="0"/>
              <a:t>12</a:t>
            </a:fld>
            <a:endParaRPr lang="en-US"/>
          </a:p>
        </p:txBody>
      </p:sp>
    </p:spTree>
    <p:extLst>
      <p:ext uri="{BB962C8B-B14F-4D97-AF65-F5344CB8AC3E}">
        <p14:creationId xmlns:p14="http://schemas.microsoft.com/office/powerpoint/2010/main" val="1430252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984560"/>
            <a:ext cx="7200000" cy="514264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21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normAutofit/>
          </a:bodyPr>
          <a:lstStyle>
            <a:lvl1pPr>
              <a:spcAft>
                <a:spcPts val="0"/>
              </a:spcAft>
              <a:defRPr sz="13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9" name="Picture 18">
            <a:extLst>
              <a:ext uri="{FF2B5EF4-FFF2-40B4-BE49-F238E27FC236}">
                <a16:creationId xmlns:a16="http://schemas.microsoft.com/office/drawing/2014/main" id="{39AC122C-6F58-4412-8FF5-B4CA106CC1A9}"/>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20" name="Picture 19" descr="Graphical user interface, application&#10;&#10;Description automatically generated">
            <a:extLst>
              <a:ext uri="{FF2B5EF4-FFF2-40B4-BE49-F238E27FC236}">
                <a16:creationId xmlns:a16="http://schemas.microsoft.com/office/drawing/2014/main" id="{A25FF90A-0507-4E43-91D0-6FD603CF7C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81029606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551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9181321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6905372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20042409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588375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7729795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Tree>
    <p:extLst>
      <p:ext uri="{BB962C8B-B14F-4D97-AF65-F5344CB8AC3E}">
        <p14:creationId xmlns:p14="http://schemas.microsoft.com/office/powerpoint/2010/main" val="21394121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42476153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1184759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5640405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987552"/>
            <a:ext cx="7200000" cy="4934403"/>
          </a:xfrm>
          <a:prstGeom prst="rect">
            <a:avLst/>
          </a:prstGeom>
        </p:spPr>
        <p:txBody>
          <a:bodyPr/>
          <a:lstStyle>
            <a:lvl1pPr>
              <a:defRPr>
                <a:solidFill>
                  <a:schemeClr val="bg1"/>
                </a:solidFill>
              </a:defRPr>
            </a:lvl1pPr>
          </a:lstStyle>
          <a:p>
            <a:r>
              <a:rPr lang="en-US"/>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2100" b="1">
                <a:solidFill>
                  <a:schemeClr val="bg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normAutofit/>
          </a:bodyPr>
          <a:lstStyle>
            <a:lvl1pPr>
              <a:spcAft>
                <a:spcPts val="0"/>
              </a:spcAft>
              <a:defRPr sz="13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7" name="Picture 16">
            <a:extLst>
              <a:ext uri="{FF2B5EF4-FFF2-40B4-BE49-F238E27FC236}">
                <a16:creationId xmlns:a16="http://schemas.microsoft.com/office/drawing/2014/main" id="{6A2C19C2-B092-4A9C-921A-07C97C768DC9}"/>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18" name="Picture 17" descr="Graphical user interface, application&#10;&#10;Description automatically generated">
            <a:extLst>
              <a:ext uri="{FF2B5EF4-FFF2-40B4-BE49-F238E27FC236}">
                <a16:creationId xmlns:a16="http://schemas.microsoft.com/office/drawing/2014/main" id="{D577C173-7C7A-4DD0-9934-B1A1B69527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1114404054"/>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8996987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855575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4454516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77055867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515231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146510032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069417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29104883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56203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985780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r>
              <a:rPr lang="en-US" noProof="0" dirty="0"/>
              <a:t>Click to edit Master </a:t>
            </a:r>
            <a:br>
              <a:rPr lang="en-US" noProof="0" dirty="0"/>
            </a:br>
            <a:r>
              <a:rPr lang="en-US" noProof="0" dirty="0"/>
              <a:t>title style</a:t>
            </a:r>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2100" b="1">
                <a:solidFill>
                  <a:schemeClr val="tx1"/>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normAutofit/>
          </a:bodyPr>
          <a:lstStyle>
            <a:lvl1pPr>
              <a:spcAft>
                <a:spcPts val="0"/>
              </a:spcAft>
              <a:defRPr sz="1600">
                <a:solidFill>
                  <a:schemeClr val="tx1"/>
                </a:solidFill>
                <a:latin typeface="+mn-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6" name="Picture 15">
            <a:extLst>
              <a:ext uri="{FF2B5EF4-FFF2-40B4-BE49-F238E27FC236}">
                <a16:creationId xmlns:a16="http://schemas.microsoft.com/office/drawing/2014/main" id="{0EE651D1-ACAE-4CF4-8337-D8043277D28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17" name="Picture 16" descr="Graphical user interface, application&#10;&#10;Description automatically generated">
            <a:extLst>
              <a:ext uri="{FF2B5EF4-FFF2-40B4-BE49-F238E27FC236}">
                <a16:creationId xmlns:a16="http://schemas.microsoft.com/office/drawing/2014/main" id="{CF37EB07-370E-4F08-8A78-8C2E11DCE6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225336012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08707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pic>
        <p:nvPicPr>
          <p:cNvPr id="16" name="Picture 15">
            <a:extLst>
              <a:ext uri="{FF2B5EF4-FFF2-40B4-BE49-F238E27FC236}">
                <a16:creationId xmlns:a16="http://schemas.microsoft.com/office/drawing/2014/main" id="{44254E8B-02F0-4B73-9CD1-71A55BE7A37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17" name="Picture 16" descr="Graphical user interface, application&#10;&#10;Description automatically generated">
            <a:extLst>
              <a:ext uri="{FF2B5EF4-FFF2-40B4-BE49-F238E27FC236}">
                <a16:creationId xmlns:a16="http://schemas.microsoft.com/office/drawing/2014/main" id="{C5229A4E-130D-45E6-93C1-029E147FF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205872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Click to edit Master text styles</a:t>
            </a:r>
          </a:p>
        </p:txBody>
      </p:sp>
      <p:pic>
        <p:nvPicPr>
          <p:cNvPr id="20" name="Picture 19">
            <a:extLst>
              <a:ext uri="{FF2B5EF4-FFF2-40B4-BE49-F238E27FC236}">
                <a16:creationId xmlns:a16="http://schemas.microsoft.com/office/drawing/2014/main" id="{6ACA2E4E-30B5-4DD2-87C8-B32494C761A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21" name="Picture 20" descr="Graphical user interface, application&#10;&#10;Description automatically generated">
            <a:extLst>
              <a:ext uri="{FF2B5EF4-FFF2-40B4-BE49-F238E27FC236}">
                <a16:creationId xmlns:a16="http://schemas.microsoft.com/office/drawing/2014/main" id="{285F364C-786C-4A24-A0A7-2FFADFC2D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1185732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fld id="{2BC8991A-9F51-42B9-86E8-33A2D780615B}" type="datetimeFigureOut">
              <a:rPr lang="en-US" smtClean="0"/>
              <a:t>06/02/2023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61AB2CD-3EED-4167-B766-CCE232974E7C}" type="slidenum">
              <a:rPr lang="en-US" smtClean="0"/>
              <a:t>‹#›</a:t>
            </a:fld>
            <a:endParaRPr lang="en-US"/>
          </a:p>
        </p:txBody>
      </p:sp>
      <p:pic>
        <p:nvPicPr>
          <p:cNvPr id="7" name="Picture 6">
            <a:extLst>
              <a:ext uri="{FF2B5EF4-FFF2-40B4-BE49-F238E27FC236}">
                <a16:creationId xmlns:a16="http://schemas.microsoft.com/office/drawing/2014/main" id="{04EEF412-BB7D-43E9-8801-C154DFDE876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8" name="Picture 7" descr="Graphical user interface, application&#10;&#10;Description automatically generated">
            <a:extLst>
              <a:ext uri="{FF2B5EF4-FFF2-40B4-BE49-F238E27FC236}">
                <a16:creationId xmlns:a16="http://schemas.microsoft.com/office/drawing/2014/main" id="{CC4A90DF-7266-4CB4-8B70-385FB1F873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361581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6307040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524246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CD20A69E-BF86-4F55-9BD0-86A58B18A895}"/>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17" name="Picture 16" descr="Graphical user interface, application&#10;&#10;Description automatically generated">
            <a:extLst>
              <a:ext uri="{FF2B5EF4-FFF2-40B4-BE49-F238E27FC236}">
                <a16:creationId xmlns:a16="http://schemas.microsoft.com/office/drawing/2014/main" id="{3E9067C3-DECF-44E3-A19C-5693E8B782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25353197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9690416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319089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127458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jpeg"/><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5"/>
            </p:custDataLst>
            <p:extLst>
              <p:ext uri="{D42A27DB-BD31-4B8C-83A1-F6EECF244321}">
                <p14:modId xmlns:p14="http://schemas.microsoft.com/office/powerpoint/2010/main" val="358552239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4" name="Object 3" hidden="1"/>
                      <p:cNvPicPr/>
                      <p:nvPr/>
                    </p:nvPicPr>
                    <p:blipFill>
                      <a:blip r:embed="rId3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5" name="TextBox 14"/>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Presentation title</a:t>
            </a:r>
            <a:br>
              <a:rPr lang="en-US" sz="900" noProof="0" dirty="0">
                <a:solidFill>
                  <a:schemeClr val="tx1"/>
                </a:solidFill>
                <a:latin typeface="Calibri" panose="020F0502020204030204" pitchFamily="34" charset="0"/>
                <a:cs typeface="Calibri" panose="020F0502020204030204" pitchFamily="34" charset="0"/>
              </a:rPr>
            </a:br>
            <a:r>
              <a:rPr lang="en-US" sz="900" noProof="0" dirty="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18" name="TextBox 17"/>
          <p:cNvSpPr txBox="1"/>
          <p:nvPr/>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tx1"/>
                </a:solidFill>
                <a:latin typeface="Calibri" panose="020F0502020204030204" pitchFamily="34" charset="0"/>
                <a:cs typeface="Calibri" panose="020F0502020204030204" pitchFamily="34" charset="0"/>
              </a:rPr>
            </a:br>
            <a:r>
              <a:rPr lang="en-US" sz="900" noProof="0" dirty="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5976764-5F38-49CE-BF69-BAC67D3CD175}"/>
              </a:ext>
            </a:extLst>
          </p:cNvPr>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762000" y="402641"/>
            <a:ext cx="5567680" cy="767305"/>
          </a:xfrm>
          <a:prstGeom prst="rect">
            <a:avLst/>
          </a:prstGeom>
          <a:noFill/>
          <a:ln>
            <a:noFill/>
          </a:ln>
        </p:spPr>
      </p:pic>
      <p:pic>
        <p:nvPicPr>
          <p:cNvPr id="9" name="Picture 8" descr="Graphical user interface, application&#10;&#10;Description automatically generated">
            <a:extLst>
              <a:ext uri="{FF2B5EF4-FFF2-40B4-BE49-F238E27FC236}">
                <a16:creationId xmlns:a16="http://schemas.microsoft.com/office/drawing/2014/main" id="{BB3ED7F4-A0F0-488A-8139-529E4C1FC933}"/>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214315" y="322552"/>
            <a:ext cx="3738165" cy="927484"/>
          </a:xfrm>
          <a:prstGeom prst="rect">
            <a:avLst/>
          </a:prstGeom>
        </p:spPr>
      </p:pic>
    </p:spTree>
    <p:extLst>
      <p:ext uri="{BB962C8B-B14F-4D97-AF65-F5344CB8AC3E}">
        <p14:creationId xmlns:p14="http://schemas.microsoft.com/office/powerpoint/2010/main" val="14937163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ransition>
    <p:fade/>
  </p:transition>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8E7622-96D0-414A-8CAD-BAADF813603B}"/>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tretch>
            <a:fillRect/>
          </a:stretch>
        </p:blipFill>
        <p:spPr>
          <a:xfrm>
            <a:off x="1" y="1432193"/>
            <a:ext cx="12192000" cy="5425807"/>
          </a:xfrm>
          <a:prstGeom prst="rect">
            <a:avLst/>
          </a:prstGeom>
        </p:spPr>
      </p:pic>
      <p:sp>
        <p:nvSpPr>
          <p:cNvPr id="3" name="TextBox 2">
            <a:extLst>
              <a:ext uri="{FF2B5EF4-FFF2-40B4-BE49-F238E27FC236}">
                <a16:creationId xmlns:a16="http://schemas.microsoft.com/office/drawing/2014/main" id="{A7AD8439-86B2-4817-AD59-FDE74E2BFBEC}"/>
              </a:ext>
            </a:extLst>
          </p:cNvPr>
          <p:cNvSpPr txBox="1"/>
          <p:nvPr/>
        </p:nvSpPr>
        <p:spPr>
          <a:xfrm>
            <a:off x="2063547" y="2677097"/>
            <a:ext cx="8064905" cy="1938992"/>
          </a:xfrm>
          <a:prstGeom prst="rect">
            <a:avLst/>
          </a:prstGeom>
          <a:noFill/>
        </p:spPr>
        <p:txBody>
          <a:bodyPr wrap="square" rtlCol="0">
            <a:spAutoFit/>
          </a:bodyPr>
          <a:lstStyle/>
          <a:p>
            <a:pPr algn="ctr"/>
            <a:r>
              <a:rPr lang="ro-RO" sz="4000" b="1" dirty="0">
                <a:latin typeface="+mj-lt"/>
                <a:ea typeface="Verdana" panose="020B0604030504040204" pitchFamily="34" charset="0"/>
              </a:rPr>
              <a:t>Programul</a:t>
            </a:r>
          </a:p>
          <a:p>
            <a:pPr algn="ctr"/>
            <a:r>
              <a:rPr lang="ro-RO" sz="4000" b="1" dirty="0">
                <a:latin typeface="+mj-lt"/>
                <a:ea typeface="Verdana" panose="020B0604030504040204" pitchFamily="34" charset="0"/>
              </a:rPr>
              <a:t>Educație și Ocupare </a:t>
            </a:r>
          </a:p>
          <a:p>
            <a:pPr algn="ctr"/>
            <a:r>
              <a:rPr lang="ro-RO" sz="4000" b="1" dirty="0">
                <a:latin typeface="+mj-lt"/>
                <a:ea typeface="Verdana" panose="020B0604030504040204" pitchFamily="34" charset="0"/>
              </a:rPr>
              <a:t>2021-2027</a:t>
            </a:r>
            <a:endParaRPr lang="ro-RO" sz="2400" b="1" dirty="0">
              <a:latin typeface="+mj-lt"/>
              <a:ea typeface="Verdana" panose="020B060403050404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C30E3A80-AEEE-FE68-3A3C-311BD5ADBE30}"/>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8" name="Imagine 7">
            <a:extLst>
              <a:ext uri="{FF2B5EF4-FFF2-40B4-BE49-F238E27FC236}">
                <a16:creationId xmlns:a16="http://schemas.microsoft.com/office/drawing/2014/main" id="{8A3BD829-74F4-C409-2437-4C6A9173D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139544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8" y="1296344"/>
            <a:ext cx="11182273"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4  Antreprenoriat și  economie socială</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44750628"/>
              </p:ext>
            </p:extLst>
          </p:nvPr>
        </p:nvGraphicFramePr>
        <p:xfrm>
          <a:off x="682349" y="1949986"/>
          <a:ext cx="11182273" cy="5089718"/>
        </p:xfrm>
        <a:graphic>
          <a:graphicData uri="http://schemas.openxmlformats.org/drawingml/2006/table">
            <a:tbl>
              <a:tblPr firstRow="1" bandRow="1">
                <a:tableStyleId>{93296810-A885-4BE3-A3E7-6D5BEEA58F35}</a:tableStyleId>
              </a:tblPr>
              <a:tblGrid>
                <a:gridCol w="2836360">
                  <a:extLst>
                    <a:ext uri="{9D8B030D-6E8A-4147-A177-3AD203B41FA5}">
                      <a16:colId xmlns:a16="http://schemas.microsoft.com/office/drawing/2014/main" val="20000"/>
                    </a:ext>
                  </a:extLst>
                </a:gridCol>
                <a:gridCol w="4167751">
                  <a:extLst>
                    <a:ext uri="{9D8B030D-6E8A-4147-A177-3AD203B41FA5}">
                      <a16:colId xmlns:a16="http://schemas.microsoft.com/office/drawing/2014/main" val="20001"/>
                    </a:ext>
                  </a:extLst>
                </a:gridCol>
                <a:gridCol w="1973675">
                  <a:extLst>
                    <a:ext uri="{9D8B030D-6E8A-4147-A177-3AD203B41FA5}">
                      <a16:colId xmlns:a16="http://schemas.microsoft.com/office/drawing/2014/main" val="20002"/>
                    </a:ext>
                  </a:extLst>
                </a:gridCol>
                <a:gridCol w="2204487">
                  <a:extLst>
                    <a:ext uri="{9D8B030D-6E8A-4147-A177-3AD203B41FA5}">
                      <a16:colId xmlns:a16="http://schemas.microsoft.com/office/drawing/2014/main" val="66102394"/>
                    </a:ext>
                  </a:extLst>
                </a:gridCol>
              </a:tblGrid>
              <a:tr h="534904">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t>
                      </a:r>
                      <a:r>
                        <a:rPr lang="ro-RO" sz="1500" b="1" i="0" noProof="0" dirty="0">
                          <a:latin typeface="+mn-lt"/>
                        </a:rPr>
                        <a:t>ă</a:t>
                      </a:r>
                    </a:p>
                    <a:p>
                      <a:pPr algn="ctr"/>
                      <a:endParaRPr lang="ro-RO" sz="1500" b="1" noProof="0" dirty="0"/>
                    </a:p>
                  </a:txBody>
                  <a:tcPr anchor="ctr"/>
                </a:tc>
                <a:extLst>
                  <a:ext uri="{0D108BD9-81ED-4DB2-BD59-A6C34878D82A}">
                    <a16:rowId xmlns:a16="http://schemas.microsoft.com/office/drawing/2014/main" val="10000"/>
                  </a:ext>
                </a:extLst>
              </a:tr>
              <a:tr h="1234440">
                <a:tc>
                  <a:txBody>
                    <a:bodyPr/>
                    <a:lstStyle/>
                    <a:p>
                      <a:r>
                        <a:rPr lang="ro-RO" sz="1500" b="0" noProof="0" dirty="0"/>
                        <a:t>4.a.1. I</a:t>
                      </a:r>
                      <a:r>
                        <a:rPr lang="ro-RO" sz="1500" b="0" baseline="0" noProof="0" dirty="0"/>
                        <a:t>nstrumente și structuri </a:t>
                      </a:r>
                      <a:r>
                        <a:rPr lang="ro-RO" sz="1500" b="0" baseline="0" noProof="0" dirty="0" err="1"/>
                        <a:t>colaborative</a:t>
                      </a:r>
                      <a:r>
                        <a:rPr lang="ro-RO" sz="1500" b="0" baseline="0" noProof="0" dirty="0"/>
                        <a:t>/ participative, cu rol în sensibilizarea și promovarea economiei sociale și a </a:t>
                      </a:r>
                      <a:r>
                        <a:rPr lang="ro-RO" sz="1500" b="0" baseline="0" noProof="0" dirty="0" err="1"/>
                        <a:t>antreprenoriatului</a:t>
                      </a:r>
                      <a:endParaRPr lang="ro-RO" sz="1500" b="0" noProof="0"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baseline="0" noProof="0" dirty="0"/>
                        <a:t>Monitorizare evoluție sector,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baseline="0" noProof="0" dirty="0"/>
                        <a:t>Participare conferințe, forumuri, premii;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baseline="0" noProof="0" dirty="0"/>
                        <a:t>Analize dezechilibre de gen pe piața muncii;</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baseline="0" noProof="0" dirty="0"/>
                        <a:t>Colaborare inter-entități, relaționarea cu celelalte sectoare.</a:t>
                      </a:r>
                      <a:endParaRPr lang="ro-RO" sz="1500" b="0" noProof="0" dirty="0"/>
                    </a:p>
                  </a:txBody>
                  <a:tcPr anchor="ctr"/>
                </a:tc>
                <a:tc rowSpan="6">
                  <a:txBody>
                    <a:bodyPr/>
                    <a:lstStyle/>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Persoane</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aflate</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în</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căutarea</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unui</a:t>
                      </a:r>
                      <a:r>
                        <a:rPr lang="en-US" sz="1200" b="0" kern="1200" dirty="0">
                          <a:solidFill>
                            <a:schemeClr val="dk1"/>
                          </a:solidFill>
                          <a:latin typeface="+mn-lt"/>
                          <a:ea typeface="+mn-ea"/>
                          <a:cs typeface="+mn-cs"/>
                        </a:rPr>
                        <a:t> loc de </a:t>
                      </a:r>
                      <a:r>
                        <a:rPr lang="en-US" sz="1200" b="0" kern="1200" dirty="0" err="1">
                          <a:solidFill>
                            <a:schemeClr val="dk1"/>
                          </a:solidFill>
                          <a:latin typeface="+mn-lt"/>
                          <a:ea typeface="+mn-ea"/>
                          <a:cs typeface="+mn-cs"/>
                        </a:rPr>
                        <a:t>muncă</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tineri</a:t>
                      </a:r>
                      <a:r>
                        <a:rPr lang="en-US" sz="1200" b="0" kern="1200" dirty="0">
                          <a:solidFill>
                            <a:schemeClr val="dk1"/>
                          </a:solidFill>
                          <a:latin typeface="+mn-lt"/>
                          <a:ea typeface="+mn-ea"/>
                          <a:cs typeface="+mn-cs"/>
                        </a:rPr>
                        <a:t> cu </a:t>
                      </a:r>
                      <a:r>
                        <a:rPr lang="en-US" sz="1200" b="0" kern="1200" dirty="0" err="1">
                          <a:solidFill>
                            <a:schemeClr val="dk1"/>
                          </a:solidFill>
                          <a:latin typeface="+mn-lt"/>
                          <a:ea typeface="+mn-ea"/>
                          <a:cs typeface="+mn-cs"/>
                        </a:rPr>
                        <a:t>vârsta</a:t>
                      </a:r>
                      <a:r>
                        <a:rPr lang="en-US" sz="1200" b="0" kern="1200" dirty="0">
                          <a:solidFill>
                            <a:schemeClr val="dk1"/>
                          </a:solidFill>
                          <a:latin typeface="+mn-lt"/>
                          <a:ea typeface="+mn-ea"/>
                          <a:cs typeface="+mn-cs"/>
                        </a:rPr>
                        <a:t> de </a:t>
                      </a:r>
                      <a:r>
                        <a:rPr lang="en-US" sz="1200" b="0" kern="1200" dirty="0" err="1">
                          <a:solidFill>
                            <a:schemeClr val="dk1"/>
                          </a:solidFill>
                          <a:latin typeface="+mn-lt"/>
                          <a:ea typeface="+mn-ea"/>
                          <a:cs typeface="+mn-cs"/>
                        </a:rPr>
                        <a:t>peste</a:t>
                      </a:r>
                      <a:r>
                        <a:rPr lang="en-US" sz="1200" b="0" kern="1200" dirty="0">
                          <a:solidFill>
                            <a:schemeClr val="dk1"/>
                          </a:solidFill>
                          <a:latin typeface="+mn-lt"/>
                          <a:ea typeface="+mn-ea"/>
                          <a:cs typeface="+mn-cs"/>
                        </a:rPr>
                        <a:t> 30 ani, </a:t>
                      </a:r>
                      <a:r>
                        <a:rPr lang="en-US" sz="1200" b="0" kern="1200" dirty="0" err="1">
                          <a:solidFill>
                            <a:schemeClr val="dk1"/>
                          </a:solidFill>
                          <a:latin typeface="+mn-lt"/>
                          <a:ea typeface="+mn-ea"/>
                          <a:cs typeface="+mn-cs"/>
                        </a:rPr>
                        <a:t>șomeri</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șomeri</a:t>
                      </a:r>
                      <a:r>
                        <a:rPr lang="en-US" sz="1200" b="0" kern="1200" dirty="0">
                          <a:solidFill>
                            <a:schemeClr val="dk1"/>
                          </a:solidFill>
                          <a:latin typeface="+mn-lt"/>
                          <a:ea typeface="+mn-ea"/>
                          <a:cs typeface="+mn-cs"/>
                        </a:rPr>
                        <a:t> de </a:t>
                      </a:r>
                      <a:r>
                        <a:rPr lang="en-US" sz="1200" b="0" kern="1200" dirty="0" err="1">
                          <a:solidFill>
                            <a:schemeClr val="dk1"/>
                          </a:solidFill>
                          <a:latin typeface="+mn-lt"/>
                          <a:ea typeface="+mn-ea"/>
                          <a:cs typeface="+mn-cs"/>
                        </a:rPr>
                        <a:t>lungă</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durată</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persoane</a:t>
                      </a:r>
                      <a:r>
                        <a:rPr lang="en-US" sz="1200" b="0" kern="1200" dirty="0">
                          <a:solidFill>
                            <a:schemeClr val="dk1"/>
                          </a:solidFill>
                          <a:latin typeface="+mn-lt"/>
                          <a:ea typeface="+mn-ea"/>
                          <a:cs typeface="+mn-cs"/>
                        </a:rPr>
                        <a:t> din </a:t>
                      </a:r>
                      <a:r>
                        <a:rPr lang="en-US" sz="1200" b="0" kern="1200" dirty="0" err="1">
                          <a:solidFill>
                            <a:schemeClr val="dk1"/>
                          </a:solidFill>
                          <a:latin typeface="+mn-lt"/>
                          <a:ea typeface="+mn-ea"/>
                          <a:cs typeface="+mn-cs"/>
                        </a:rPr>
                        <a:t>grupuri</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dezavantajate</a:t>
                      </a:r>
                      <a:r>
                        <a:rPr lang="en-US" sz="1200" b="0" kern="1200" dirty="0">
                          <a:solidFill>
                            <a:schemeClr val="dk1"/>
                          </a:solidFill>
                          <a:latin typeface="+mn-lt"/>
                          <a:ea typeface="+mn-ea"/>
                          <a:cs typeface="+mn-cs"/>
                        </a:rPr>
                        <a:t> pe </a:t>
                      </a:r>
                      <a:r>
                        <a:rPr lang="en-US" sz="1200" b="0" kern="1200" dirty="0" err="1">
                          <a:solidFill>
                            <a:schemeClr val="dk1"/>
                          </a:solidFill>
                          <a:latin typeface="+mn-lt"/>
                          <a:ea typeface="+mn-ea"/>
                          <a:cs typeface="+mn-cs"/>
                        </a:rPr>
                        <a:t>piața</a:t>
                      </a:r>
                      <a:endParaRPr lang="en-US" sz="12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muncii</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persoane</a:t>
                      </a:r>
                      <a:r>
                        <a:rPr lang="en-US" sz="1200" b="0" kern="1200" dirty="0">
                          <a:solidFill>
                            <a:schemeClr val="dk1"/>
                          </a:solidFill>
                          <a:latin typeface="+mn-lt"/>
                          <a:ea typeface="+mn-ea"/>
                          <a:cs typeface="+mn-cs"/>
                        </a:rPr>
                        <a:t> inactive</a:t>
                      </a:r>
                    </a:p>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Administratori</a:t>
                      </a:r>
                      <a:r>
                        <a:rPr lang="en-US" sz="1200" b="0" kern="1200" dirty="0">
                          <a:solidFill>
                            <a:schemeClr val="dk1"/>
                          </a:solidFill>
                          <a:latin typeface="+mn-lt"/>
                          <a:ea typeface="+mn-ea"/>
                          <a:cs typeface="+mn-cs"/>
                        </a:rPr>
                        <a:t> de grant</a:t>
                      </a:r>
                    </a:p>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Microintreprinderi</a:t>
                      </a:r>
                      <a:r>
                        <a:rPr lang="en-US" sz="1200" b="0" kern="1200" dirty="0">
                          <a:solidFill>
                            <a:schemeClr val="dk1"/>
                          </a:solidFill>
                          <a:latin typeface="+mn-lt"/>
                          <a:ea typeface="+mn-ea"/>
                          <a:cs typeface="+mn-cs"/>
                        </a:rPr>
                        <a:t>, IMM-</a:t>
                      </a:r>
                      <a:r>
                        <a:rPr lang="en-US" sz="1200" b="0" kern="1200" dirty="0" err="1">
                          <a:solidFill>
                            <a:schemeClr val="dk1"/>
                          </a:solidFill>
                          <a:latin typeface="+mn-lt"/>
                          <a:ea typeface="+mn-ea"/>
                          <a:cs typeface="+mn-cs"/>
                        </a:rPr>
                        <a:t>uri</a:t>
                      </a:r>
                      <a:r>
                        <a:rPr lang="en-US" sz="12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Antreprenori</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manageri</a:t>
                      </a:r>
                      <a:r>
                        <a:rPr lang="en-US" sz="1200" b="0" kern="1200" dirty="0">
                          <a:solidFill>
                            <a:schemeClr val="dk1"/>
                          </a:solidFill>
                          <a:latin typeface="+mn-lt"/>
                          <a:ea typeface="+mn-ea"/>
                          <a:cs typeface="+mn-cs"/>
                        </a:rPr>
                        <a:t>, personal </a:t>
                      </a:r>
                      <a:r>
                        <a:rPr lang="en-US" sz="1200" b="0" kern="1200" dirty="0" err="1">
                          <a:solidFill>
                            <a:schemeClr val="dk1"/>
                          </a:solidFill>
                          <a:latin typeface="+mn-lt"/>
                          <a:ea typeface="+mn-ea"/>
                          <a:cs typeface="+mn-cs"/>
                        </a:rPr>
                        <a:t>angajat</a:t>
                      </a:r>
                      <a:endParaRPr lang="en-US" sz="12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Parteneri</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sociali</a:t>
                      </a:r>
                      <a:endParaRPr lang="en-US" sz="12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200" b="0" kern="1200" dirty="0" err="1">
                          <a:solidFill>
                            <a:schemeClr val="dk1"/>
                          </a:solidFill>
                          <a:latin typeface="+mn-lt"/>
                          <a:ea typeface="+mn-ea"/>
                          <a:cs typeface="+mn-cs"/>
                        </a:rPr>
                        <a:t>Entități</a:t>
                      </a:r>
                      <a:r>
                        <a:rPr lang="en-US" sz="1200" b="0" kern="1200" dirty="0">
                          <a:solidFill>
                            <a:schemeClr val="dk1"/>
                          </a:solidFill>
                          <a:latin typeface="+mn-lt"/>
                          <a:ea typeface="+mn-ea"/>
                          <a:cs typeface="+mn-cs"/>
                        </a:rPr>
                        <a:t> de </a:t>
                      </a:r>
                      <a:r>
                        <a:rPr lang="en-US" sz="1200" b="0" kern="1200" dirty="0" err="1">
                          <a:solidFill>
                            <a:schemeClr val="dk1"/>
                          </a:solidFill>
                          <a:latin typeface="+mn-lt"/>
                          <a:ea typeface="+mn-ea"/>
                          <a:cs typeface="+mn-cs"/>
                        </a:rPr>
                        <a:t>economie</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socială</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structuri</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specializate</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în</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adresarea</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nevoilor</a:t>
                      </a:r>
                      <a:r>
                        <a:rPr lang="en-US" sz="1200" b="0" kern="1200" dirty="0">
                          <a:solidFill>
                            <a:schemeClr val="dk1"/>
                          </a:solidFill>
                          <a:latin typeface="+mn-lt"/>
                          <a:ea typeface="+mn-ea"/>
                          <a:cs typeface="+mn-cs"/>
                        </a:rPr>
                        <a:t> pe care le au </a:t>
                      </a:r>
                      <a:r>
                        <a:rPr lang="en-US" sz="1200" b="0" kern="1200" dirty="0" err="1">
                          <a:solidFill>
                            <a:schemeClr val="dk1"/>
                          </a:solidFill>
                          <a:latin typeface="+mn-lt"/>
                          <a:ea typeface="+mn-ea"/>
                          <a:cs typeface="+mn-cs"/>
                        </a:rPr>
                        <a:t>întreprinderile</a:t>
                      </a:r>
                      <a:r>
                        <a:rPr lang="en-US" sz="1200" b="0" kern="1200" dirty="0">
                          <a:solidFill>
                            <a:schemeClr val="dk1"/>
                          </a:solidFill>
                          <a:latin typeface="+mn-lt"/>
                          <a:ea typeface="+mn-ea"/>
                          <a:cs typeface="+mn-cs"/>
                        </a:rPr>
                        <a:t> </a:t>
                      </a:r>
                      <a:r>
                        <a:rPr lang="en-US" sz="1200" b="0" kern="1200" dirty="0" err="1">
                          <a:solidFill>
                            <a:schemeClr val="dk1"/>
                          </a:solidFill>
                          <a:latin typeface="+mn-lt"/>
                          <a:ea typeface="+mn-ea"/>
                          <a:cs typeface="+mn-cs"/>
                        </a:rPr>
                        <a:t>sociale</a:t>
                      </a:r>
                      <a:endParaRPr lang="en-US" sz="1200" b="0" kern="1200" dirty="0">
                        <a:solidFill>
                          <a:schemeClr val="dk1"/>
                        </a:solidFill>
                        <a:latin typeface="+mn-lt"/>
                        <a:ea typeface="+mn-ea"/>
                        <a:cs typeface="+mn-cs"/>
                      </a:endParaRPr>
                    </a:p>
                    <a:p>
                      <a:pPr marL="285750" indent="-285750" algn="just">
                        <a:buFont typeface="Arial" panose="020B0604020202020204" pitchFamily="34" charset="0"/>
                        <a:buChar char="•"/>
                      </a:pPr>
                      <a:r>
                        <a:rPr lang="it-IT" sz="1200" b="0" kern="1200" dirty="0">
                          <a:solidFill>
                            <a:schemeClr val="dk1"/>
                          </a:solidFill>
                          <a:latin typeface="+mn-lt"/>
                          <a:ea typeface="+mn-ea"/>
                          <a:cs typeface="+mn-cs"/>
                        </a:rPr>
                        <a:t>Antreprenori si personal angajat in sectorul economiei sociale</a:t>
                      </a:r>
                      <a:endParaRPr lang="ro-RO" sz="1200" b="0" kern="1200" noProof="0" dirty="0">
                        <a:solidFill>
                          <a:schemeClr val="dk1"/>
                        </a:solidFill>
                        <a:latin typeface="+mn-lt"/>
                        <a:ea typeface="+mn-ea"/>
                        <a:cs typeface="+mn-cs"/>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3,3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800 mii euro alocare buget de stat</a:t>
                      </a:r>
                    </a:p>
                  </a:txBody>
                  <a:tcPr anchor="ctr"/>
                </a:tc>
                <a:extLst>
                  <a:ext uri="{0D108BD9-81ED-4DB2-BD59-A6C34878D82A}">
                    <a16:rowId xmlns:a16="http://schemas.microsoft.com/office/drawing/2014/main" val="10001"/>
                  </a:ext>
                </a:extLst>
              </a:tr>
              <a:tr h="764149">
                <a:tc>
                  <a:txBody>
                    <a:bodyPr/>
                    <a:lstStyle/>
                    <a:p>
                      <a:r>
                        <a:rPr lang="ro-RO" sz="1500" b="0" noProof="0" dirty="0"/>
                        <a:t>4.a.2.  Scheme </a:t>
                      </a:r>
                      <a:r>
                        <a:rPr lang="ro-RO" sz="1500" b="0" noProof="0" dirty="0" err="1"/>
                        <a:t>antreprenoriat</a:t>
                      </a:r>
                      <a:r>
                        <a:rPr lang="ro-RO" sz="1500" b="0" noProof="0" dirty="0"/>
                        <a:t> (Start-</a:t>
                      </a:r>
                      <a:r>
                        <a:rPr lang="ro-RO" sz="1500" b="0" noProof="0" dirty="0" err="1"/>
                        <a:t>up</a:t>
                      </a:r>
                      <a:r>
                        <a:rPr lang="ro-RO" sz="1500" b="0" noProof="0" dirty="0"/>
                        <a:t> IMM și întreprinderi sociale)</a:t>
                      </a:r>
                    </a:p>
                  </a:txBody>
                  <a:tcPr anchor="ctr"/>
                </a:tc>
                <a:tc>
                  <a:txBody>
                    <a:bodyPr/>
                    <a:lstStyle/>
                    <a:p>
                      <a:pPr marL="285750" indent="-285750">
                        <a:buFont typeface="Arial" panose="020B0604020202020204" pitchFamily="34" charset="0"/>
                        <a:buChar char="•"/>
                      </a:pPr>
                      <a:r>
                        <a:rPr lang="ro-RO" sz="1500" b="0" noProof="0"/>
                        <a:t>Formare competențe </a:t>
                      </a:r>
                      <a:r>
                        <a:rPr lang="ro-RO" sz="1500" b="0" noProof="0" dirty="0"/>
                        <a:t>antreprenoriale;</a:t>
                      </a:r>
                    </a:p>
                    <a:p>
                      <a:pPr marL="285750" indent="-285750">
                        <a:buFont typeface="Arial" panose="020B0604020202020204" pitchFamily="34" charset="0"/>
                        <a:buChar char="•"/>
                      </a:pPr>
                      <a:r>
                        <a:rPr lang="ro-RO" sz="1500" b="0" noProof="0" dirty="0"/>
                        <a:t>Granturi înființare afaceri;</a:t>
                      </a:r>
                    </a:p>
                    <a:p>
                      <a:pPr marL="285750" indent="-285750">
                        <a:buFont typeface="Arial" panose="020B0604020202020204" pitchFamily="34" charset="0"/>
                        <a:buChar char="•"/>
                      </a:pPr>
                      <a:r>
                        <a:rPr lang="ro-RO" sz="1500" b="0" noProof="0" dirty="0"/>
                        <a:t>Sprijin post-înființare.</a:t>
                      </a:r>
                    </a:p>
                  </a:txBody>
                  <a:tcPr anchor="ctr"/>
                </a:tc>
                <a:tc vMerge="1">
                  <a:txBody>
                    <a:bodyPr/>
                    <a:lstStyle/>
                    <a:p>
                      <a:endParaRPr lang="en-US" dirty="0"/>
                    </a:p>
                  </a:txBody>
                  <a:tcPr/>
                </a:tc>
                <a:tc rowSpan="2">
                  <a:txBody>
                    <a:bodyPr/>
                    <a:lstStyle/>
                    <a:p>
                      <a:pPr marL="285750" indent="-285750">
                        <a:buFont typeface="Arial" panose="020B0604020202020204" pitchFamily="34" charset="0"/>
                        <a:buChar char="•"/>
                      </a:pPr>
                      <a:r>
                        <a:rPr lang="ro-RO" sz="1500" b="0" kern="1200" baseline="0" dirty="0">
                          <a:solidFill>
                            <a:schemeClr val="dk1"/>
                          </a:solidFill>
                          <a:latin typeface="+mn-lt"/>
                          <a:ea typeface="+mn-ea"/>
                          <a:cs typeface="+mn-cs"/>
                        </a:rPr>
                        <a:t>217,05 mil euro alocare FSE+</a:t>
                      </a:r>
                    </a:p>
                    <a:p>
                      <a:pPr marL="285750" indent="-285750">
                        <a:buFont typeface="Arial" panose="020B0604020202020204" pitchFamily="34" charset="0"/>
                        <a:buChar char="•"/>
                      </a:pPr>
                      <a:r>
                        <a:rPr lang="ro-RO" sz="1500" b="0" kern="1200" baseline="0" dirty="0">
                          <a:solidFill>
                            <a:schemeClr val="dk1"/>
                          </a:solidFill>
                          <a:latin typeface="+mn-lt"/>
                          <a:ea typeface="+mn-ea"/>
                          <a:cs typeface="+mn-cs"/>
                        </a:rPr>
                        <a:t>38,3 mil euro alocare buget de stat</a:t>
                      </a:r>
                      <a:endParaRPr lang="en-US" sz="1500" b="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500" b="0" noProof="0" dirty="0"/>
                        <a:t>4.a.3. Sprijin economie socială (dezvoltare /inovare /scalare/extindere de întreprinderi sociale și întreprinderi sociale de inserție)</a:t>
                      </a:r>
                    </a:p>
                  </a:txBody>
                  <a:tcPr anchor="ctr"/>
                </a:tc>
                <a:tc rowSpan="3">
                  <a:txBody>
                    <a:bodyPr/>
                    <a:lstStyle/>
                    <a:p>
                      <a:pPr marL="285750" indent="-285750">
                        <a:buFont typeface="Arial" panose="020B0604020202020204" pitchFamily="34" charset="0"/>
                        <a:buChar char="•"/>
                      </a:pPr>
                      <a:r>
                        <a:rPr lang="ro-RO" sz="1500" b="0" noProof="0" dirty="0"/>
                        <a:t>Asistență, consultanță pentru accesarea</a:t>
                      </a:r>
                      <a:r>
                        <a:rPr lang="ro-RO" sz="1500" b="0" baseline="0" noProof="0" dirty="0"/>
                        <a:t> </a:t>
                      </a:r>
                      <a:r>
                        <a:rPr lang="ro-RO" sz="1500" b="0" noProof="0" dirty="0"/>
                        <a:t>instrumentelor financiare combinate;</a:t>
                      </a:r>
                    </a:p>
                    <a:p>
                      <a:pPr marL="285750" indent="-285750">
                        <a:buFont typeface="Arial" panose="020B0604020202020204" pitchFamily="34" charset="0"/>
                        <a:buChar char="•"/>
                      </a:pPr>
                      <a:r>
                        <a:rPr lang="ro-RO" sz="1500" b="0" noProof="0" dirty="0"/>
                        <a:t>Sprijin financiar combinat (grant/instrument);</a:t>
                      </a:r>
                    </a:p>
                    <a:p>
                      <a:pPr marL="285750" indent="-285750">
                        <a:buFont typeface="Arial" panose="020B0604020202020204" pitchFamily="34" charset="0"/>
                        <a:buChar char="•"/>
                      </a:pPr>
                      <a:r>
                        <a:rPr lang="ro-RO" sz="1500" b="0" noProof="0" dirty="0"/>
                        <a:t>Sprijin post-înființare (resurse umane/ digitalizare</a:t>
                      </a:r>
                      <a:r>
                        <a:rPr lang="ro-RO" sz="1500" b="0" baseline="0" noProof="0" dirty="0"/>
                        <a:t> </a:t>
                      </a:r>
                      <a:r>
                        <a:rPr lang="ro-RO" sz="1500" b="0" noProof="0" dirty="0"/>
                        <a:t>activitate).</a:t>
                      </a:r>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3"/>
                  </a:ext>
                </a:extLst>
              </a:tr>
              <a:tr h="10360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80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19,4 mil euro alocare buget de stat</a:t>
                      </a:r>
                    </a:p>
                  </a:txBody>
                  <a:tcPr anchor="ctr"/>
                </a:tc>
                <a:extLst>
                  <a:ext uri="{0D108BD9-81ED-4DB2-BD59-A6C34878D82A}">
                    <a16:rowId xmlns:a16="http://schemas.microsoft.com/office/drawing/2014/main" val="3215468586"/>
                  </a:ext>
                </a:extLst>
              </a:tr>
              <a:tr h="137823">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baseline="0" noProof="0" dirty="0">
                          <a:solidFill>
                            <a:schemeClr val="dk1"/>
                          </a:solidFill>
                          <a:latin typeface="+mn-lt"/>
                          <a:ea typeface="+mn-ea"/>
                          <a:cs typeface="+mn-cs"/>
                        </a:rPr>
                        <a:t>25,65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baseline="0" noProof="0" dirty="0">
                          <a:solidFill>
                            <a:schemeClr val="dk1"/>
                          </a:solidFill>
                          <a:latin typeface="+mn-lt"/>
                          <a:ea typeface="+mn-ea"/>
                          <a:cs typeface="+mn-cs"/>
                        </a:rPr>
                        <a:t>7,19 mil euro alocare buget de stat</a:t>
                      </a:r>
                    </a:p>
                  </a:txBody>
                  <a:tcPr anchor="ctr"/>
                </a:tc>
                <a:extLst>
                  <a:ext uri="{0D108BD9-81ED-4DB2-BD59-A6C34878D82A}">
                    <a16:rowId xmlns:a16="http://schemas.microsoft.com/office/drawing/2014/main" val="3871953040"/>
                  </a:ext>
                </a:extLst>
              </a:tr>
              <a:tr h="898276">
                <a:tc>
                  <a:txBody>
                    <a:bodyPr/>
                    <a:lstStyle/>
                    <a:p>
                      <a:r>
                        <a:rPr lang="ro-RO" sz="1500" b="0" noProof="0"/>
                        <a:t>4.a.4. Ocuparea în întreprinderi sociale de inserție</a:t>
                      </a:r>
                    </a:p>
                  </a:txBody>
                  <a:tcPr anchor="ctr"/>
                </a:tc>
                <a:tc>
                  <a:txBody>
                    <a:bodyPr/>
                    <a:lstStyle/>
                    <a:p>
                      <a:pPr marL="285750" indent="-285750">
                        <a:buFont typeface="Arial" panose="020B0604020202020204" pitchFamily="34" charset="0"/>
                        <a:buChar char="•"/>
                      </a:pPr>
                      <a:r>
                        <a:rPr lang="ro-RO" sz="1500" b="0" noProof="0" dirty="0"/>
                        <a:t>Calificare la locul de</a:t>
                      </a:r>
                      <a:r>
                        <a:rPr lang="ro-RO" sz="1500" b="0" baseline="0" noProof="0" dirty="0"/>
                        <a:t> </a:t>
                      </a:r>
                      <a:r>
                        <a:rPr lang="ro-RO" sz="1500" b="0" noProof="0" dirty="0"/>
                        <a:t>muncă;</a:t>
                      </a:r>
                    </a:p>
                    <a:p>
                      <a:pPr marL="285750" indent="-285750">
                        <a:buFont typeface="Arial" panose="020B0604020202020204" pitchFamily="34" charset="0"/>
                        <a:buChar char="•"/>
                      </a:pPr>
                      <a:r>
                        <a:rPr lang="ro-RO" sz="1500" b="0" noProof="0" dirty="0"/>
                        <a:t>Consiliere / orientare profesională;</a:t>
                      </a:r>
                    </a:p>
                    <a:p>
                      <a:pPr marL="285750" indent="-285750">
                        <a:buFont typeface="Arial" panose="020B0604020202020204" pitchFamily="34" charset="0"/>
                        <a:buChar char="•"/>
                      </a:pPr>
                      <a:r>
                        <a:rPr lang="ro-RO" sz="1500" b="0" noProof="0" dirty="0"/>
                        <a:t>Subvenționarea contractelor de angajare.</a:t>
                      </a:r>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597984DA-76FB-CD99-5992-6CFC7C8CB477}"/>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36FC2F46-ECD2-DAB9-3D55-F7B86E91B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127903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9" y="1274311"/>
            <a:ext cx="10742143"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5  Îmbunătățirea participării copiilor la educația </a:t>
            </a:r>
            <a:r>
              <a:rPr lang="ro-RO" b="1" dirty="0" err="1">
                <a:solidFill>
                  <a:schemeClr val="bg1"/>
                </a:solidFill>
              </a:rPr>
              <a:t>antepreșcolară</a:t>
            </a:r>
            <a:r>
              <a:rPr lang="ro-RO" b="1" dirty="0">
                <a:solidFill>
                  <a:schemeClr val="bg1"/>
                </a:solidFill>
              </a:rPr>
              <a:t> și preșcolară</a:t>
            </a:r>
          </a:p>
        </p:txBody>
      </p:sp>
      <p:graphicFrame>
        <p:nvGraphicFramePr>
          <p:cNvPr id="3" name="Table 2"/>
          <p:cNvGraphicFramePr>
            <a:graphicFrameLocks noGrp="1"/>
          </p:cNvGraphicFramePr>
          <p:nvPr>
            <p:extLst>
              <p:ext uri="{D42A27DB-BD31-4B8C-83A1-F6EECF244321}">
                <p14:modId xmlns:p14="http://schemas.microsoft.com/office/powerpoint/2010/main" val="467457177"/>
              </p:ext>
            </p:extLst>
          </p:nvPr>
        </p:nvGraphicFramePr>
        <p:xfrm>
          <a:off x="682349" y="1938969"/>
          <a:ext cx="10742143" cy="5009041"/>
        </p:xfrm>
        <a:graphic>
          <a:graphicData uri="http://schemas.openxmlformats.org/drawingml/2006/table">
            <a:tbl>
              <a:tblPr firstRow="1" bandRow="1">
                <a:tableStyleId>{93296810-A885-4BE3-A3E7-6D5BEEA58F35}</a:tableStyleId>
              </a:tblPr>
              <a:tblGrid>
                <a:gridCol w="1692090">
                  <a:extLst>
                    <a:ext uri="{9D8B030D-6E8A-4147-A177-3AD203B41FA5}">
                      <a16:colId xmlns:a16="http://schemas.microsoft.com/office/drawing/2014/main" val="20000"/>
                    </a:ext>
                  </a:extLst>
                </a:gridCol>
                <a:gridCol w="4411815">
                  <a:extLst>
                    <a:ext uri="{9D8B030D-6E8A-4147-A177-3AD203B41FA5}">
                      <a16:colId xmlns:a16="http://schemas.microsoft.com/office/drawing/2014/main" val="20001"/>
                    </a:ext>
                  </a:extLst>
                </a:gridCol>
                <a:gridCol w="2319119">
                  <a:extLst>
                    <a:ext uri="{9D8B030D-6E8A-4147-A177-3AD203B41FA5}">
                      <a16:colId xmlns:a16="http://schemas.microsoft.com/office/drawing/2014/main" val="20002"/>
                    </a:ext>
                  </a:extLst>
                </a:gridCol>
                <a:gridCol w="2319119">
                  <a:extLst>
                    <a:ext uri="{9D8B030D-6E8A-4147-A177-3AD203B41FA5}">
                      <a16:colId xmlns:a16="http://schemas.microsoft.com/office/drawing/2014/main" val="1234253821"/>
                    </a:ext>
                  </a:extLst>
                </a:gridCol>
              </a:tblGrid>
              <a:tr h="572582">
                <a:tc>
                  <a:txBody>
                    <a:bodyPr/>
                    <a:lstStyle/>
                    <a:p>
                      <a:pPr algn="ctr"/>
                      <a:r>
                        <a:rPr lang="ro-RO" sz="1500" b="1" noProof="0" dirty="0"/>
                        <a:t>Acțiune</a:t>
                      </a:r>
                    </a:p>
                  </a:txBody>
                  <a:tcPr anchor="ctr"/>
                </a:tc>
                <a:tc>
                  <a:txBody>
                    <a:bodyPr/>
                    <a:lstStyle/>
                    <a:p>
                      <a:pPr algn="ctr"/>
                      <a:r>
                        <a:rPr lang="ro-RO" sz="1500" b="1" noProof="0"/>
                        <a:t>Exemple de investiții vizate</a:t>
                      </a:r>
                    </a:p>
                  </a:txBody>
                  <a:tcPr anchor="ctr"/>
                </a:tc>
                <a:tc>
                  <a:txBody>
                    <a:bodyPr/>
                    <a:lstStyle/>
                    <a:p>
                      <a:pPr algn="ctr"/>
                      <a:r>
                        <a:rPr lang="ro-RO" sz="1500" b="1" noProof="0" dirty="0"/>
                        <a:t>Categorii de beneficiari /</a:t>
                      </a:r>
                    </a:p>
                    <a:p>
                      <a:pPr algn="ctr"/>
                      <a:r>
                        <a:rPr lang="ro-RO" sz="1500" b="1" noProof="0" dirty="0"/>
                        <a:t> grup </a:t>
                      </a:r>
                      <a:r>
                        <a:rPr lang="ro-RO" sz="1500" b="1" noProof="0" dirty="0" err="1"/>
                        <a:t>tintă</a:t>
                      </a:r>
                      <a:endParaRPr lang="ro-RO" sz="1500" b="1"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t>
                      </a:r>
                      <a:r>
                        <a:rPr lang="ro-RO" sz="1500" b="1" i="0" noProof="0" dirty="0">
                          <a:latin typeface="+mn-lt"/>
                        </a:rPr>
                        <a:t>ă</a:t>
                      </a:r>
                    </a:p>
                    <a:p>
                      <a:pPr algn="ctr"/>
                      <a:endParaRPr lang="ro-RO" sz="1500" b="1" noProof="0" dirty="0"/>
                    </a:p>
                  </a:txBody>
                  <a:tcPr anchor="ctr"/>
                </a:tc>
                <a:extLst>
                  <a:ext uri="{0D108BD9-81ED-4DB2-BD59-A6C34878D82A}">
                    <a16:rowId xmlns:a16="http://schemas.microsoft.com/office/drawing/2014/main" val="10000"/>
                  </a:ext>
                </a:extLst>
              </a:tr>
              <a:tr h="1038386">
                <a:tc>
                  <a:txBody>
                    <a:bodyPr/>
                    <a:lstStyle/>
                    <a:p>
                      <a:r>
                        <a:rPr lang="ro-RO" sz="1500" b="0" noProof="0" dirty="0"/>
                        <a:t>5.f.1.</a:t>
                      </a:r>
                      <a:r>
                        <a:rPr lang="ro-RO" sz="1500" b="0" baseline="0" noProof="0" dirty="0"/>
                        <a:t> </a:t>
                      </a:r>
                    </a:p>
                    <a:p>
                      <a:r>
                        <a:rPr lang="ro-RO" sz="1500" b="0" noProof="0" dirty="0"/>
                        <a:t>Calitatea în ÎETC</a:t>
                      </a:r>
                    </a:p>
                  </a:txBody>
                  <a:tcPr anchor="ctr"/>
                </a:tc>
                <a:tc>
                  <a:txBody>
                    <a:bodyPr/>
                    <a:lstStyle/>
                    <a:p>
                      <a:pPr marL="285750" indent="-285750">
                        <a:buFont typeface="Arial" panose="020B0604020202020204" pitchFamily="34" charset="0"/>
                        <a:buChar char="•"/>
                      </a:pPr>
                      <a:r>
                        <a:rPr lang="ro-RO" sz="1500" b="0" noProof="0" dirty="0"/>
                        <a:t>Set unitar de standarde de calitate pentru programele de educație timpurie/ghiduri bune practici;</a:t>
                      </a:r>
                    </a:p>
                    <a:p>
                      <a:pPr marL="285750" indent="-285750">
                        <a:buFont typeface="Arial" panose="020B0604020202020204" pitchFamily="34" charset="0"/>
                        <a:buChar char="•"/>
                      </a:pPr>
                      <a:r>
                        <a:rPr lang="ro-RO" sz="1500" b="0" noProof="0" dirty="0"/>
                        <a:t>Sistem monitorizare formare continuă;</a:t>
                      </a:r>
                    </a:p>
                    <a:p>
                      <a:pPr marL="285750" indent="-285750">
                        <a:buFont typeface="Arial" panose="020B0604020202020204" pitchFamily="34" charset="0"/>
                        <a:buChar char="•"/>
                      </a:pPr>
                      <a:r>
                        <a:rPr lang="ro-RO" sz="1500" b="0" noProof="0" dirty="0"/>
                        <a:t>Program național de mentorat.</a:t>
                      </a:r>
                    </a:p>
                  </a:txBody>
                  <a:tcPr anchor="ctr"/>
                </a:tc>
                <a:tc rowSpan="5">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kern="1200" baseline="0" noProof="0" dirty="0">
                          <a:solidFill>
                            <a:schemeClr val="dk1"/>
                          </a:solidFill>
                          <a:latin typeface="+mn-lt"/>
                          <a:ea typeface="+mn-ea"/>
                          <a:cs typeface="+mn-cs"/>
                        </a:rPr>
                        <a:t>Copii 0-6 ani, neînscriși în programe de educație timpurie;</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kern="1200" baseline="0" noProof="0" dirty="0" err="1">
                          <a:solidFill>
                            <a:schemeClr val="dk1"/>
                          </a:solidFill>
                          <a:latin typeface="+mn-lt"/>
                          <a:ea typeface="+mn-ea"/>
                          <a:cs typeface="+mn-cs"/>
                        </a:rPr>
                        <a:t>Antepreșcolari</a:t>
                      </a:r>
                      <a:r>
                        <a:rPr lang="ro-RO" sz="1500" b="0" kern="1200" baseline="0" noProof="0" dirty="0">
                          <a:solidFill>
                            <a:schemeClr val="dk1"/>
                          </a:solidFill>
                          <a:latin typeface="+mn-lt"/>
                          <a:ea typeface="+mn-ea"/>
                          <a:cs typeface="+mn-cs"/>
                        </a:rPr>
                        <a:t> și preșcolari, cu accent pe cei proveniți din medii sau grupuri dezavantajate;</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kern="1200" baseline="0" noProof="0" dirty="0">
                          <a:solidFill>
                            <a:schemeClr val="dk1"/>
                          </a:solidFill>
                          <a:latin typeface="+mn-lt"/>
                          <a:ea typeface="+mn-ea"/>
                          <a:cs typeface="+mn-cs"/>
                        </a:rPr>
                        <a:t>Personal didactic;</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kern="1200" baseline="0" noProof="0" dirty="0">
                          <a:solidFill>
                            <a:schemeClr val="dk1"/>
                          </a:solidFill>
                          <a:latin typeface="+mn-lt"/>
                          <a:ea typeface="+mn-ea"/>
                          <a:cs typeface="+mn-cs"/>
                        </a:rPr>
                        <a:t>Personal cu atribuții în domeniul educației, altul decât cel didactic;</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kern="1200" baseline="0" noProof="0" dirty="0">
                          <a:solidFill>
                            <a:schemeClr val="dk1"/>
                          </a:solidFill>
                          <a:latin typeface="+mn-lt"/>
                          <a:ea typeface="+mn-ea"/>
                          <a:cs typeface="+mn-cs"/>
                        </a:rPr>
                        <a:t>Părinți/ reprezentanți legali/ tutori ai copiilor din medii sau grupuri dezavantajate</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kern="1200" baseline="0" dirty="0" err="1">
                          <a:solidFill>
                            <a:schemeClr val="dk1"/>
                          </a:solidFill>
                          <a:latin typeface="+mn-lt"/>
                          <a:ea typeface="+mn-ea"/>
                          <a:cs typeface="+mn-cs"/>
                        </a:rPr>
                        <a:t>Studenți</a:t>
                      </a:r>
                      <a:r>
                        <a:rPr lang="en-US" sz="1500" b="0" kern="1200" baseline="0" dirty="0">
                          <a:solidFill>
                            <a:schemeClr val="dk1"/>
                          </a:solidFill>
                          <a:latin typeface="+mn-lt"/>
                          <a:ea typeface="+mn-ea"/>
                          <a:cs typeface="+mn-cs"/>
                        </a:rPr>
                        <a:t>/ </a:t>
                      </a:r>
                      <a:r>
                        <a:rPr lang="en-US" sz="1500" b="0" kern="1200" baseline="0" dirty="0" err="1">
                          <a:solidFill>
                            <a:schemeClr val="dk1"/>
                          </a:solidFill>
                          <a:latin typeface="+mn-lt"/>
                          <a:ea typeface="+mn-ea"/>
                          <a:cs typeface="+mn-cs"/>
                        </a:rPr>
                        <a:t>elevi</a:t>
                      </a:r>
                      <a:r>
                        <a:rPr lang="en-US" sz="1500" b="0" kern="1200" baseline="0" dirty="0">
                          <a:solidFill>
                            <a:schemeClr val="dk1"/>
                          </a:solidFill>
                          <a:latin typeface="+mn-lt"/>
                          <a:ea typeface="+mn-ea"/>
                          <a:cs typeface="+mn-cs"/>
                        </a:rPr>
                        <a:t> din </a:t>
                      </a:r>
                      <a:r>
                        <a:rPr lang="en-US" sz="1500" b="0" kern="1200" baseline="0" dirty="0" err="1">
                          <a:solidFill>
                            <a:schemeClr val="dk1"/>
                          </a:solidFill>
                          <a:latin typeface="+mn-lt"/>
                          <a:ea typeface="+mn-ea"/>
                          <a:cs typeface="+mn-cs"/>
                        </a:rPr>
                        <a:t>programe</a:t>
                      </a:r>
                      <a:r>
                        <a:rPr lang="en-US" sz="1500" b="0" kern="1200" baseline="0" dirty="0">
                          <a:solidFill>
                            <a:schemeClr val="dk1"/>
                          </a:solidFill>
                          <a:latin typeface="+mn-lt"/>
                          <a:ea typeface="+mn-ea"/>
                          <a:cs typeface="+mn-cs"/>
                        </a:rPr>
                        <a:t> de </a:t>
                      </a:r>
                      <a:r>
                        <a:rPr lang="en-US" sz="1500" b="0" kern="1200" baseline="0" dirty="0" err="1">
                          <a:solidFill>
                            <a:schemeClr val="dk1"/>
                          </a:solidFill>
                          <a:latin typeface="+mn-lt"/>
                          <a:ea typeface="+mn-ea"/>
                          <a:cs typeface="+mn-cs"/>
                        </a:rPr>
                        <a:t>formare</a:t>
                      </a:r>
                      <a:r>
                        <a:rPr lang="en-US" sz="1500" b="0" kern="1200" baseline="0" dirty="0">
                          <a:solidFill>
                            <a:schemeClr val="dk1"/>
                          </a:solidFill>
                          <a:latin typeface="+mn-lt"/>
                          <a:ea typeface="+mn-ea"/>
                          <a:cs typeface="+mn-cs"/>
                        </a:rPr>
                        <a:t> ÎETC</a:t>
                      </a:r>
                      <a:endParaRPr lang="ro-RO" sz="1500" b="0" kern="1200" baseline="0" noProof="0" dirty="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ro-RO" sz="1500" b="0" noProof="0" dirty="0"/>
                    </a:p>
                  </a:txBody>
                  <a:tcPr anchor="ct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noProof="0" dirty="0">
                          <a:solidFill>
                            <a:schemeClr val="dk1"/>
                          </a:solidFill>
                          <a:latin typeface="+mn-lt"/>
                          <a:ea typeface="+mn-ea"/>
                          <a:cs typeface="+mn-cs"/>
                        </a:rPr>
                        <a:t>8,5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noProof="0" dirty="0">
                          <a:solidFill>
                            <a:schemeClr val="dk1"/>
                          </a:solidFill>
                          <a:latin typeface="+mn-lt"/>
                          <a:ea typeface="+mn-ea"/>
                          <a:cs typeface="+mn-cs"/>
                        </a:rPr>
                        <a:t>1,5 mil euro alocare buget de stat</a:t>
                      </a:r>
                    </a:p>
                  </a:txBody>
                  <a:tcPr anchor="ctr"/>
                </a:tc>
                <a:extLst>
                  <a:ext uri="{0D108BD9-81ED-4DB2-BD59-A6C34878D82A}">
                    <a16:rowId xmlns:a16="http://schemas.microsoft.com/office/drawing/2014/main" val="10001"/>
                  </a:ext>
                </a:extLst>
              </a:tr>
              <a:tr h="244380">
                <a:tc rowSpan="2">
                  <a:txBody>
                    <a:bodyPr/>
                    <a:lstStyle/>
                    <a:p>
                      <a:r>
                        <a:rPr lang="ro-RO" sz="1500" b="0" noProof="0" dirty="0"/>
                        <a:t>5.f.2. </a:t>
                      </a:r>
                    </a:p>
                    <a:p>
                      <a:r>
                        <a:rPr lang="ro-RO" sz="1500" b="0" noProof="0" dirty="0"/>
                        <a:t>Diversificare/ flexibilizare servicii de suport </a:t>
                      </a:r>
                      <a:r>
                        <a:rPr lang="ro-RO" sz="1500" b="0" noProof="0" dirty="0" err="1"/>
                        <a:t>socio</a:t>
                      </a:r>
                      <a:r>
                        <a:rPr lang="ro-RO" sz="1500" b="0" noProof="0" dirty="0"/>
                        <a:t>-educațional </a:t>
                      </a:r>
                    </a:p>
                  </a:txBody>
                  <a:tcPr anchor="ctr"/>
                </a:tc>
                <a:tc rowSpan="2">
                  <a:txBody>
                    <a:bodyPr/>
                    <a:lstStyle/>
                    <a:p>
                      <a:pPr marL="285750" indent="-285750">
                        <a:buFont typeface="Arial" panose="020B0604020202020204" pitchFamily="34" charset="0"/>
                        <a:buChar char="•"/>
                      </a:pPr>
                      <a:r>
                        <a:rPr lang="ro-RO" sz="1500" b="0" noProof="0" dirty="0"/>
                        <a:t>Elaborare strategii locale pentru</a:t>
                      </a:r>
                      <a:r>
                        <a:rPr lang="ro-RO" sz="1500" b="0" baseline="0" noProof="0" dirty="0"/>
                        <a:t> asigurare servicii standard si complementare educație timpurie;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Asigurarea materialelor educaționale pentru toți copiii </a:t>
                      </a:r>
                      <a:r>
                        <a:rPr lang="ro-RO" sz="1500" b="0" noProof="0" dirty="0" err="1"/>
                        <a:t>antepreșcolari</a:t>
                      </a:r>
                      <a:r>
                        <a:rPr lang="ro-RO" sz="1500" b="0" noProof="0" dirty="0"/>
                        <a:t> și preșcolari;</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baseline="0" noProof="0" dirty="0"/>
                        <a:t>Granturi asigurarea servicii, inclusiv măsuri acompaniament pentru copii defavorizați.</a:t>
                      </a:r>
                      <a:endParaRPr lang="ro-RO" sz="1500" b="0" noProof="0" dirty="0"/>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r h="126599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noProof="0" dirty="0">
                          <a:solidFill>
                            <a:schemeClr val="dk1"/>
                          </a:solidFill>
                          <a:latin typeface="+mn-lt"/>
                          <a:ea typeface="+mn-ea"/>
                          <a:cs typeface="+mn-cs"/>
                        </a:rPr>
                        <a:t>102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noProof="0" dirty="0">
                          <a:solidFill>
                            <a:schemeClr val="dk1"/>
                          </a:solidFill>
                          <a:latin typeface="+mn-lt"/>
                          <a:ea typeface="+mn-ea"/>
                          <a:cs typeface="+mn-cs"/>
                        </a:rPr>
                        <a:t>18 mil euro alocare buget de stat</a:t>
                      </a:r>
                    </a:p>
                  </a:txBody>
                  <a:tcPr anchor="ctr"/>
                </a:tc>
                <a:extLst>
                  <a:ext uri="{0D108BD9-81ED-4DB2-BD59-A6C34878D82A}">
                    <a16:rowId xmlns:a16="http://schemas.microsoft.com/office/drawing/2014/main" val="1163834305"/>
                  </a:ext>
                </a:extLst>
              </a:tr>
              <a:tr h="212820">
                <a:tc rowSpan="2">
                  <a:txBody>
                    <a:bodyPr/>
                    <a:lstStyle/>
                    <a:p>
                      <a:r>
                        <a:rPr lang="ro-RO" sz="1500" b="0" noProof="0" dirty="0"/>
                        <a:t>5.f.3. </a:t>
                      </a:r>
                    </a:p>
                    <a:p>
                      <a:r>
                        <a:rPr lang="ro-RO" sz="1500" b="0" noProof="0" dirty="0"/>
                        <a:t>Formare personală continuă</a:t>
                      </a:r>
                    </a:p>
                  </a:txBody>
                  <a:tcPr anchor="ctr"/>
                </a:tc>
                <a:tc rowSpan="2">
                  <a:txBody>
                    <a:bodyPr/>
                    <a:lstStyle/>
                    <a:p>
                      <a:pPr marL="285750" indent="-285750">
                        <a:buFont typeface="Arial" panose="020B0604020202020204" pitchFamily="34" charset="0"/>
                        <a:buChar char="•"/>
                      </a:pPr>
                      <a:r>
                        <a:rPr lang="ro-RO" sz="1500" b="0" noProof="0" dirty="0"/>
                        <a:t>Granturi pentru formare personal didactic / suport</a:t>
                      </a:r>
                      <a:r>
                        <a:rPr lang="ro-RO" sz="1500" b="0" baseline="0" noProof="0" dirty="0"/>
                        <a:t> / </a:t>
                      </a:r>
                      <a:r>
                        <a:rPr lang="ro-RO" sz="1500" b="0" noProof="0" dirty="0"/>
                        <a:t>creare comunități de învățare, aplicare metode inovative pentru abordarea grupurilor dezavantajate; </a:t>
                      </a:r>
                    </a:p>
                    <a:p>
                      <a:pPr marL="285750" indent="-285750">
                        <a:buFont typeface="Arial" panose="020B0604020202020204" pitchFamily="34" charset="0"/>
                        <a:buChar char="•"/>
                      </a:pPr>
                      <a:r>
                        <a:rPr lang="ro-RO" sz="1500" b="0" noProof="0" dirty="0"/>
                        <a:t>Burse de studiu pentru cariera in educația timpurie; </a:t>
                      </a:r>
                    </a:p>
                    <a:p>
                      <a:pPr marL="285750" indent="-285750">
                        <a:buFont typeface="Arial" panose="020B0604020202020204" pitchFamily="34" charset="0"/>
                        <a:buChar char="•"/>
                      </a:pPr>
                      <a:r>
                        <a:rPr lang="ro-RO" sz="1500" b="0" noProof="0" dirty="0"/>
                        <a:t>Stimulare cadre didactice pentru a lucra în comunități defavorizate.</a:t>
                      </a:r>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3"/>
                  </a:ext>
                </a:extLst>
              </a:tr>
              <a:tr h="14788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noProof="0" dirty="0">
                          <a:solidFill>
                            <a:schemeClr val="dk1"/>
                          </a:solidFill>
                          <a:latin typeface="+mn-lt"/>
                          <a:ea typeface="+mn-ea"/>
                          <a:cs typeface="+mn-cs"/>
                        </a:rPr>
                        <a:t>59,5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kern="1200" noProof="0" dirty="0">
                          <a:solidFill>
                            <a:schemeClr val="dk1"/>
                          </a:solidFill>
                          <a:latin typeface="+mn-lt"/>
                          <a:ea typeface="+mn-ea"/>
                          <a:cs typeface="+mn-cs"/>
                        </a:rPr>
                        <a:t>10,5 mil euro alocare buget de stat</a:t>
                      </a:r>
                    </a:p>
                  </a:txBody>
                  <a:tcPr anchor="ctr"/>
                </a:tc>
                <a:extLst>
                  <a:ext uri="{0D108BD9-81ED-4DB2-BD59-A6C34878D82A}">
                    <a16:rowId xmlns:a16="http://schemas.microsoft.com/office/drawing/2014/main" val="3407904313"/>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3311A808-A6DE-5791-94D0-2DAEE910E658}"/>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1405C8C8-4BEF-5148-5144-EAC8E82C1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17755"/>
            <a:ext cx="2928707" cy="1194096"/>
          </a:xfrm>
          <a:prstGeom prst="rect">
            <a:avLst/>
          </a:prstGeom>
        </p:spPr>
      </p:pic>
    </p:spTree>
    <p:extLst>
      <p:ext uri="{BB962C8B-B14F-4D97-AF65-F5344CB8AC3E}">
        <p14:creationId xmlns:p14="http://schemas.microsoft.com/office/powerpoint/2010/main" val="136824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9" y="1329396"/>
            <a:ext cx="10698075" cy="598556"/>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6  Prevenirea părăsirii timpurii  a școlii și creșterea accesului și participării grupurilor dezavantajate la educație</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39856994"/>
              </p:ext>
            </p:extLst>
          </p:nvPr>
        </p:nvGraphicFramePr>
        <p:xfrm>
          <a:off x="682349" y="2126254"/>
          <a:ext cx="10698076" cy="4787278"/>
        </p:xfrm>
        <a:graphic>
          <a:graphicData uri="http://schemas.openxmlformats.org/drawingml/2006/table">
            <a:tbl>
              <a:tblPr firstRow="1" bandRow="1">
                <a:tableStyleId>{93296810-A885-4BE3-A3E7-6D5BEEA58F35}</a:tableStyleId>
              </a:tblPr>
              <a:tblGrid>
                <a:gridCol w="2035190">
                  <a:extLst>
                    <a:ext uri="{9D8B030D-6E8A-4147-A177-3AD203B41FA5}">
                      <a16:colId xmlns:a16="http://schemas.microsoft.com/office/drawing/2014/main" val="20000"/>
                    </a:ext>
                  </a:extLst>
                </a:gridCol>
                <a:gridCol w="3662430">
                  <a:extLst>
                    <a:ext uri="{9D8B030D-6E8A-4147-A177-3AD203B41FA5}">
                      <a16:colId xmlns:a16="http://schemas.microsoft.com/office/drawing/2014/main" val="20001"/>
                    </a:ext>
                  </a:extLst>
                </a:gridCol>
                <a:gridCol w="2500228">
                  <a:extLst>
                    <a:ext uri="{9D8B030D-6E8A-4147-A177-3AD203B41FA5}">
                      <a16:colId xmlns:a16="http://schemas.microsoft.com/office/drawing/2014/main" val="20002"/>
                    </a:ext>
                  </a:extLst>
                </a:gridCol>
                <a:gridCol w="2500228">
                  <a:extLst>
                    <a:ext uri="{9D8B030D-6E8A-4147-A177-3AD203B41FA5}">
                      <a16:colId xmlns:a16="http://schemas.microsoft.com/office/drawing/2014/main" val="3278211868"/>
                    </a:ext>
                  </a:extLst>
                </a:gridCol>
              </a:tblGrid>
              <a:tr h="581038">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t>
                      </a:r>
                      <a:r>
                        <a:rPr lang="ro-RO" sz="1500" b="1" i="0" noProof="0" dirty="0">
                          <a:latin typeface="+mn-lt"/>
                        </a:rPr>
                        <a:t>ă</a:t>
                      </a:r>
                    </a:p>
                    <a:p>
                      <a:pPr algn="ctr"/>
                      <a:endParaRPr lang="ro-RO" sz="1500" b="1" noProof="0" dirty="0"/>
                    </a:p>
                  </a:txBody>
                  <a:tcPr anchor="ctr"/>
                </a:tc>
                <a:extLst>
                  <a:ext uri="{0D108BD9-81ED-4DB2-BD59-A6C34878D82A}">
                    <a16:rowId xmlns:a16="http://schemas.microsoft.com/office/drawing/2014/main" val="10000"/>
                  </a:ext>
                </a:extLst>
              </a:tr>
              <a:tr h="1065236">
                <a:tc>
                  <a:txBody>
                    <a:bodyPr/>
                    <a:lstStyle/>
                    <a:p>
                      <a:r>
                        <a:rPr lang="ro-RO" sz="1500" b="0" noProof="0" dirty="0"/>
                        <a:t>6.f.1.</a:t>
                      </a:r>
                      <a:r>
                        <a:rPr lang="ro-RO" sz="1500" b="0" baseline="0" noProof="0" dirty="0"/>
                        <a:t> </a:t>
                      </a:r>
                    </a:p>
                    <a:p>
                      <a:r>
                        <a:rPr lang="ro-RO" sz="1500" b="0" noProof="0" dirty="0"/>
                        <a:t>MATE pentru învățământ primar – intervenție strategică</a:t>
                      </a:r>
                    </a:p>
                  </a:txBody>
                  <a:tcPr anchor="ctr"/>
                </a:tc>
                <a:tc>
                  <a:txBody>
                    <a:bodyPr/>
                    <a:lstStyle/>
                    <a:p>
                      <a:pPr marL="285750" indent="-285750">
                        <a:buFont typeface="Arial" panose="020B0604020202020204" pitchFamily="34" charset="0"/>
                        <a:buChar char="•"/>
                      </a:pPr>
                      <a:r>
                        <a:rPr lang="ro-RO" sz="1500" b="0" noProof="0" dirty="0"/>
                        <a:t>Programe de tip </a:t>
                      </a:r>
                      <a:r>
                        <a:rPr lang="ro-RO" sz="1500" b="0" noProof="0" dirty="0" err="1"/>
                        <a:t>ȘDȘ</a:t>
                      </a:r>
                      <a:r>
                        <a:rPr lang="ro-RO" sz="1500" b="0" noProof="0" dirty="0"/>
                        <a:t> complementar cu masă caldă</a:t>
                      </a:r>
                      <a:r>
                        <a:rPr lang="ro-RO" sz="1500" b="0" baseline="0" noProof="0" dirty="0"/>
                        <a:t> / sprijin personalizat;</a:t>
                      </a:r>
                      <a:endParaRPr lang="ro-RO" sz="1500" b="0" noProof="0" dirty="0"/>
                    </a:p>
                    <a:p>
                      <a:pPr marL="285750" indent="-285750">
                        <a:buFont typeface="Arial" panose="020B0604020202020204" pitchFamily="34" charset="0"/>
                        <a:buChar char="•"/>
                      </a:pPr>
                      <a:r>
                        <a:rPr lang="ro-RO" sz="1500" b="0" noProof="0" dirty="0"/>
                        <a:t>Programe </a:t>
                      </a:r>
                      <a:r>
                        <a:rPr lang="ro-RO" sz="1500" b="0" noProof="0" dirty="0" err="1"/>
                        <a:t>remediale</a:t>
                      </a:r>
                      <a:r>
                        <a:rPr lang="ro-RO" sz="1500" b="0" noProof="0" dirty="0"/>
                        <a:t>/ studii de impact;</a:t>
                      </a:r>
                    </a:p>
                    <a:p>
                      <a:pPr marL="285750" indent="-285750">
                        <a:buFont typeface="Arial" panose="020B0604020202020204" pitchFamily="34" charset="0"/>
                        <a:buChar char="•"/>
                      </a:pPr>
                      <a:r>
                        <a:rPr lang="ro-RO" sz="1500" b="0" noProof="0" dirty="0"/>
                        <a:t>Programe asigurare</a:t>
                      </a:r>
                      <a:r>
                        <a:rPr lang="ro-RO" sz="1500" b="0" baseline="0" noProof="0" dirty="0"/>
                        <a:t> tranziție la gimnaziu.</a:t>
                      </a:r>
                      <a:endParaRPr lang="ro-RO" sz="1500" b="0" noProof="0" dirty="0"/>
                    </a:p>
                  </a:txBody>
                  <a:tcPr anchor="ctr"/>
                </a:tc>
                <a:tc rowSpan="2">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noProof="0" dirty="0"/>
                        <a:t>Unități de învățământ și unități conexe;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noProof="0" dirty="0"/>
                        <a:t>Copii și adulți 24-64 ani care au părăsit timpuriu școala sau care nu au fost înmatriculați în sistemul de învățământ;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noProof="0" dirty="0"/>
                        <a:t>Elevi/studenți din grupuri dezavantajate, participanți la programe de tip </a:t>
                      </a:r>
                      <a:r>
                        <a:rPr lang="ro-RO" sz="1500" b="0" noProof="0" dirty="0" err="1"/>
                        <a:t>ȘDȘ</a:t>
                      </a:r>
                      <a:r>
                        <a:rPr lang="ro-RO" sz="1500" b="0" noProof="0" dirty="0"/>
                        <a:t>, elevi din ani terminali sprijiniți pentru accesul în învățământul terțiar;</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noProof="0" dirty="0"/>
                        <a:t>Personal didactic;</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noProof="0" dirty="0"/>
                        <a:t>Personal cu atribuții în domeniul educației, altul decât cel didactic</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o-RO" sz="1500" b="0" noProof="0" dirty="0"/>
                        <a:t>Părinți/reprezentanți legali/ tutori </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212,2 mil euro alocare FSE+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500" b="0" noProof="0" dirty="0"/>
                        <a:t>51,49 mil euro alocare buget de stat</a:t>
                      </a:r>
                    </a:p>
                  </a:txBody>
                  <a:tcPr anchor="ctr"/>
                </a:tc>
                <a:extLst>
                  <a:ext uri="{0D108BD9-81ED-4DB2-BD59-A6C34878D82A}">
                    <a16:rowId xmlns:a16="http://schemas.microsoft.com/office/drawing/2014/main" val="10001"/>
                  </a:ext>
                </a:extLst>
              </a:tr>
              <a:tr h="3141004">
                <a:tc>
                  <a:txBody>
                    <a:bodyPr/>
                    <a:lstStyle/>
                    <a:p>
                      <a:r>
                        <a:rPr lang="ro-RO" sz="1500" b="0" noProof="0" dirty="0"/>
                        <a:t>6.f.2. </a:t>
                      </a:r>
                    </a:p>
                    <a:p>
                      <a:r>
                        <a:rPr lang="ro-RO" sz="1500" b="0" noProof="0" dirty="0"/>
                        <a:t>Pachete personalizate de măsuri în vederea sprijinirii accesului și participării la educație </a:t>
                      </a:r>
                    </a:p>
                  </a:txBody>
                  <a:tcPr anchor="ctr"/>
                </a:tc>
                <a:tc>
                  <a:txBody>
                    <a:bodyPr/>
                    <a:lstStyle/>
                    <a:p>
                      <a:pPr marL="285750" indent="-285750">
                        <a:buFont typeface="Arial" panose="020B0604020202020204" pitchFamily="34" charset="0"/>
                        <a:buChar char="•"/>
                      </a:pPr>
                      <a:r>
                        <a:rPr lang="ro-RO" sz="1500" b="0" noProof="0" dirty="0"/>
                        <a:t>Facilitare transport elevi;</a:t>
                      </a:r>
                    </a:p>
                    <a:p>
                      <a:pPr marL="285750" indent="-285750">
                        <a:buFont typeface="Arial" panose="020B0604020202020204" pitchFamily="34" charset="0"/>
                        <a:buChar char="•"/>
                      </a:pPr>
                      <a:r>
                        <a:rPr lang="ro-RO" sz="1500" b="0" noProof="0" dirty="0"/>
                        <a:t>Măsuri de acompaniere pentru copiii din grupuri vulnerabile;</a:t>
                      </a:r>
                    </a:p>
                    <a:p>
                      <a:pPr marL="285750" indent="-285750">
                        <a:buFont typeface="Arial" panose="020B0604020202020204" pitchFamily="34" charset="0"/>
                        <a:buChar char="•"/>
                      </a:pPr>
                      <a:r>
                        <a:rPr lang="ro-RO" sz="1500" b="0" noProof="0" dirty="0"/>
                        <a:t>Programe de informare și conștientizare privind participarea la educație;</a:t>
                      </a:r>
                    </a:p>
                    <a:p>
                      <a:pPr marL="285750" indent="-285750">
                        <a:buFont typeface="Arial" panose="020B0604020202020204" pitchFamily="34" charset="0"/>
                        <a:buChar char="•"/>
                      </a:pPr>
                      <a:r>
                        <a:rPr lang="ro-RO" sz="1500" b="0" noProof="0" dirty="0"/>
                        <a:t>Asigurare acces</a:t>
                      </a:r>
                      <a:r>
                        <a:rPr lang="ro-RO" sz="1500" b="0" baseline="0" noProof="0" dirty="0"/>
                        <a:t> </a:t>
                      </a:r>
                      <a:r>
                        <a:rPr lang="ro-RO" sz="1500" b="0" noProof="0" dirty="0"/>
                        <a:t>la servicii de educație culturală și artistică copiilor din grupurile dezavantajate;</a:t>
                      </a:r>
                    </a:p>
                    <a:p>
                      <a:pPr marL="285750" indent="-285750">
                        <a:buFont typeface="Arial" panose="020B0604020202020204" pitchFamily="34" charset="0"/>
                        <a:buChar char="•"/>
                      </a:pPr>
                      <a:r>
                        <a:rPr lang="ro-RO" sz="1500" b="0" noProof="0" dirty="0"/>
                        <a:t>Încurajare  mobilitate cadre didactice către zonele în care se înregistrează deficit.</a:t>
                      </a:r>
                    </a:p>
                  </a:txBody>
                  <a:tcPr anchor="ctr"/>
                </a:tc>
                <a:tc vMerge="1">
                  <a:txBody>
                    <a:bodyPr/>
                    <a:lstStyle/>
                    <a:p>
                      <a:endParaRPr lang="en-US" dirty="0"/>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40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9,7 mil euro alocare buget de stat</a:t>
                      </a: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EDB95924-F040-AFF9-2349-E7E39EEF5E98}"/>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885B6FE5-872B-D7A2-033F-34520E297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79022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416806" y="1282634"/>
            <a:ext cx="11404294"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6  Prevenirea părăsirii timpurii  a școlii și creșterea accesului și participării grupurilor dezavantajate la educație</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30506322"/>
              </p:ext>
            </p:extLst>
          </p:nvPr>
        </p:nvGraphicFramePr>
        <p:xfrm>
          <a:off x="416805" y="1885712"/>
          <a:ext cx="11404295" cy="5134881"/>
        </p:xfrm>
        <a:graphic>
          <a:graphicData uri="http://schemas.openxmlformats.org/drawingml/2006/table">
            <a:tbl>
              <a:tblPr firstRow="1" bandRow="1">
                <a:tableStyleId>{93296810-A885-4BE3-A3E7-6D5BEEA58F35}</a:tableStyleId>
              </a:tblPr>
              <a:tblGrid>
                <a:gridCol w="2532418">
                  <a:extLst>
                    <a:ext uri="{9D8B030D-6E8A-4147-A177-3AD203B41FA5}">
                      <a16:colId xmlns:a16="http://schemas.microsoft.com/office/drawing/2014/main" val="20000"/>
                    </a:ext>
                  </a:extLst>
                </a:gridCol>
                <a:gridCol w="4506939">
                  <a:extLst>
                    <a:ext uri="{9D8B030D-6E8A-4147-A177-3AD203B41FA5}">
                      <a16:colId xmlns:a16="http://schemas.microsoft.com/office/drawing/2014/main" val="20001"/>
                    </a:ext>
                  </a:extLst>
                </a:gridCol>
                <a:gridCol w="2182469">
                  <a:extLst>
                    <a:ext uri="{9D8B030D-6E8A-4147-A177-3AD203B41FA5}">
                      <a16:colId xmlns:a16="http://schemas.microsoft.com/office/drawing/2014/main" val="20002"/>
                    </a:ext>
                  </a:extLst>
                </a:gridCol>
                <a:gridCol w="2182469">
                  <a:extLst>
                    <a:ext uri="{9D8B030D-6E8A-4147-A177-3AD203B41FA5}">
                      <a16:colId xmlns:a16="http://schemas.microsoft.com/office/drawing/2014/main" val="1546718340"/>
                    </a:ext>
                  </a:extLst>
                </a:gridCol>
              </a:tblGrid>
              <a:tr h="700041">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t>
                      </a:r>
                      <a:r>
                        <a:rPr lang="ro-RO" sz="1500" b="1" i="0" noProof="0" dirty="0">
                          <a:latin typeface="+mn-lt"/>
                        </a:rPr>
                        <a:t>ă</a:t>
                      </a:r>
                    </a:p>
                    <a:p>
                      <a:pPr algn="ctr"/>
                      <a:endParaRPr lang="ro-RO" sz="1500" b="1" noProof="0" dirty="0"/>
                    </a:p>
                  </a:txBody>
                  <a:tcPr anchor="ctr"/>
                </a:tc>
                <a:extLst>
                  <a:ext uri="{0D108BD9-81ED-4DB2-BD59-A6C34878D82A}">
                    <a16:rowId xmlns:a16="http://schemas.microsoft.com/office/drawing/2014/main" val="10000"/>
                  </a:ext>
                </a:extLst>
              </a:tr>
              <a:tr h="1658869">
                <a:tc rowSpan="2">
                  <a:txBody>
                    <a:bodyPr/>
                    <a:lstStyle/>
                    <a:p>
                      <a:r>
                        <a:rPr lang="ro-RO" sz="1500" b="0" noProof="0" dirty="0"/>
                        <a:t>6.f.3. Acces și participare la educație copii cu dizabilități și/sau CES </a:t>
                      </a:r>
                    </a:p>
                  </a:txBody>
                  <a:tcPr anchor="ctr"/>
                </a:tc>
                <a:tc rowSpan="2">
                  <a:txBody>
                    <a:bodyPr/>
                    <a:lstStyle/>
                    <a:p>
                      <a:pPr marL="285750" indent="-285750">
                        <a:buFont typeface="Arial" panose="020B0604020202020204" pitchFamily="34" charset="0"/>
                        <a:buChar char="•"/>
                      </a:pPr>
                      <a:r>
                        <a:rPr lang="ro-RO" sz="1500" b="0" noProof="0" dirty="0"/>
                        <a:t>Echipamente și tehnologii </a:t>
                      </a:r>
                      <a:r>
                        <a:rPr lang="ro-RO" sz="1500" b="0" noProof="0" dirty="0" err="1"/>
                        <a:t>asistive</a:t>
                      </a:r>
                      <a:r>
                        <a:rPr lang="ro-RO" sz="1500" b="0" noProof="0" dirty="0"/>
                        <a:t>/mijloace de învățare adaptate; </a:t>
                      </a:r>
                    </a:p>
                    <a:p>
                      <a:pPr marL="285750" indent="-285750">
                        <a:buFont typeface="Arial" panose="020B0604020202020204" pitchFamily="34" charset="0"/>
                        <a:buChar char="•"/>
                      </a:pPr>
                      <a:r>
                        <a:rPr lang="ro-RO" sz="1500" b="0" noProof="0" dirty="0"/>
                        <a:t>Adaptarea platformelor educaționale/ corelare cu platformele culturale;</a:t>
                      </a:r>
                    </a:p>
                    <a:p>
                      <a:pPr marL="285750" indent="-285750">
                        <a:buFont typeface="Arial" panose="020B0604020202020204" pitchFamily="34" charset="0"/>
                        <a:buChar char="•"/>
                      </a:pPr>
                      <a:r>
                        <a:rPr lang="ro-RO" sz="1500" b="0" noProof="0" dirty="0"/>
                        <a:t>Educație prin sport, muzică, teatru;</a:t>
                      </a:r>
                    </a:p>
                    <a:p>
                      <a:pPr marL="285750" indent="-285750">
                        <a:buFont typeface="Arial" panose="020B0604020202020204" pitchFamily="34" charset="0"/>
                        <a:buChar char="•"/>
                      </a:pPr>
                      <a:r>
                        <a:rPr lang="ro-RO" sz="1500" b="0" noProof="0" dirty="0"/>
                        <a:t>Rețea</a:t>
                      </a:r>
                      <a:r>
                        <a:rPr lang="ro-RO" sz="1500" b="0" baseline="0" noProof="0" dirty="0"/>
                        <a:t> </a:t>
                      </a:r>
                      <a:r>
                        <a:rPr lang="ro-RO" sz="1500" b="0" noProof="0" dirty="0"/>
                        <a:t>ateliere protejate;</a:t>
                      </a:r>
                    </a:p>
                    <a:p>
                      <a:pPr marL="285750" indent="-285750">
                        <a:buFont typeface="Arial" panose="020B0604020202020204" pitchFamily="34" charset="0"/>
                        <a:buChar char="•"/>
                      </a:pPr>
                      <a:r>
                        <a:rPr lang="ro-RO" sz="1500" b="0" noProof="0" dirty="0"/>
                        <a:t>Stimulente financiare cadre didactice de sprijin.</a:t>
                      </a:r>
                    </a:p>
                  </a:txBody>
                  <a:tcPr anchor="ctr"/>
                </a:tc>
                <a:tc rowSpan="3">
                  <a:txBody>
                    <a:bodyPr/>
                    <a:lstStyle/>
                    <a:p>
                      <a:r>
                        <a:rPr lang="ro-RO" sz="1500" b="0" noProof="0" dirty="0"/>
                        <a:t>Unități de învățământ și unități conexe, instituții de învățământ superior;</a:t>
                      </a:r>
                    </a:p>
                    <a:p>
                      <a:r>
                        <a:rPr lang="ro-RO" sz="1500" b="0" noProof="0" dirty="0"/>
                        <a:t>Copii și adulți 24-64 ani care au părăsit timpuriu școala; Elevi/studenți din grupuri dezavantajate, elevi din ani terminali sprijiniți pentru accesul în învățământul terțiar;</a:t>
                      </a:r>
                    </a:p>
                    <a:p>
                      <a:r>
                        <a:rPr lang="ro-RO" sz="1500" b="0" noProof="0" dirty="0"/>
                        <a:t>Personal didactic;</a:t>
                      </a:r>
                    </a:p>
                    <a:p>
                      <a:r>
                        <a:rPr lang="ro-RO" sz="1500" b="0" noProof="0" dirty="0"/>
                        <a:t>Personal cu atribuții în domeniul educației, altul decât cel didactic;</a:t>
                      </a:r>
                    </a:p>
                    <a:p>
                      <a:r>
                        <a:rPr lang="ro-RO" sz="1500" b="0" noProof="0" dirty="0"/>
                        <a:t>Părinți/reprezentanți legali/ tutori;</a:t>
                      </a:r>
                    </a:p>
                    <a:p>
                      <a:r>
                        <a:rPr lang="ro-RO" sz="1500" b="0" noProof="0" dirty="0"/>
                        <a:t>Mentori din rândul comunității Roma</a:t>
                      </a:r>
                    </a:p>
                    <a:p>
                      <a:endParaRPr lang="ro-RO" sz="1500" b="0" noProof="0" dirty="0"/>
                    </a:p>
                  </a:txBody>
                  <a:tcPr anchor="ctr"/>
                </a:tc>
                <a:tc>
                  <a:txBody>
                    <a:bodyPr/>
                    <a:lstStyle/>
                    <a:p>
                      <a:pPr marL="285750" indent="-285750">
                        <a:buFont typeface="Arial" panose="020B0604020202020204" pitchFamily="34" charset="0"/>
                        <a:buChar char="•"/>
                      </a:pPr>
                      <a:r>
                        <a:rPr lang="ro-RO" sz="1500" b="0" noProof="0" dirty="0"/>
                        <a:t>20 mil euro alocare FSE+</a:t>
                      </a:r>
                    </a:p>
                    <a:p>
                      <a:pPr marL="285750" indent="-285750">
                        <a:buFont typeface="Arial" panose="020B0604020202020204" pitchFamily="34" charset="0"/>
                        <a:buChar char="•"/>
                      </a:pPr>
                      <a:r>
                        <a:rPr lang="ro-RO" sz="1500" b="0" noProof="0" dirty="0"/>
                        <a:t>4,85 mil euro alocare buget de stat</a:t>
                      </a:r>
                    </a:p>
                  </a:txBody>
                  <a:tcPr anchor="ctr"/>
                </a:tc>
                <a:extLst>
                  <a:ext uri="{0D108BD9-81ED-4DB2-BD59-A6C34878D82A}">
                    <a16:rowId xmlns:a16="http://schemas.microsoft.com/office/drawing/2014/main" val="10001"/>
                  </a:ext>
                </a:extLst>
              </a:tr>
              <a:tr h="81280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indent="-285750">
                        <a:buFont typeface="Arial" panose="020B0604020202020204" pitchFamily="34" charset="0"/>
                        <a:buChar char="•"/>
                      </a:pPr>
                      <a:r>
                        <a:rPr lang="ro-RO" sz="1500" b="0" noProof="0" dirty="0"/>
                        <a:t>20 mil euro alocare FSE+</a:t>
                      </a:r>
                    </a:p>
                    <a:p>
                      <a:pPr marL="285750" indent="-285750">
                        <a:buFont typeface="Arial" panose="020B0604020202020204" pitchFamily="34" charset="0"/>
                        <a:buChar char="•"/>
                      </a:pPr>
                      <a:r>
                        <a:rPr lang="ro-RO" sz="1500" b="0" noProof="0" dirty="0"/>
                        <a:t>4,85 mil euro alocare buget de stat</a:t>
                      </a:r>
                    </a:p>
                  </a:txBody>
                  <a:tcPr anchor="ctr"/>
                </a:tc>
                <a:extLst>
                  <a:ext uri="{0D108BD9-81ED-4DB2-BD59-A6C34878D82A}">
                    <a16:rowId xmlns:a16="http://schemas.microsoft.com/office/drawing/2014/main" val="2003193229"/>
                  </a:ext>
                </a:extLst>
              </a:tr>
              <a:tr h="1021080">
                <a:tc>
                  <a:txBody>
                    <a:bodyPr/>
                    <a:lstStyle/>
                    <a:p>
                      <a:r>
                        <a:rPr lang="ro-RO" sz="1500" b="0" noProof="0"/>
                        <a:t>6.f.4.. Dezvoltare profesională pentru personalul didactic, în vederea asigurării unui sistem de educație incluziv</a:t>
                      </a:r>
                    </a:p>
                  </a:txBody>
                  <a:tcPr anchor="ctr"/>
                </a:tc>
                <a:tc>
                  <a:txBody>
                    <a:bodyPr/>
                    <a:lstStyle/>
                    <a:p>
                      <a:pPr marL="285750" indent="-285750">
                        <a:buFont typeface="Arial" panose="020B0604020202020204" pitchFamily="34" charset="0"/>
                        <a:buChar char="•"/>
                      </a:pPr>
                      <a:r>
                        <a:rPr lang="ro-RO" sz="1500" b="0" noProof="0" dirty="0"/>
                        <a:t>Programe</a:t>
                      </a:r>
                      <a:r>
                        <a:rPr lang="ro-RO" sz="1500" b="0" baseline="0" noProof="0" dirty="0"/>
                        <a:t> formare/ </a:t>
                      </a:r>
                      <a:r>
                        <a:rPr lang="ro-RO" sz="1500" b="0" noProof="0" dirty="0"/>
                        <a:t>individualizarea învățării;</a:t>
                      </a:r>
                    </a:p>
                    <a:p>
                      <a:pPr marL="285750" indent="-285750">
                        <a:buFont typeface="Arial" panose="020B0604020202020204" pitchFamily="34" charset="0"/>
                        <a:buChar char="•"/>
                      </a:pPr>
                      <a:r>
                        <a:rPr lang="ro-RO" sz="1500" b="0" noProof="0" dirty="0"/>
                        <a:t>Formare pentru educația parentală;</a:t>
                      </a:r>
                    </a:p>
                    <a:p>
                      <a:pPr marL="285750" indent="-285750">
                        <a:buFont typeface="Arial" panose="020B0604020202020204" pitchFamily="34" charset="0"/>
                        <a:buChar char="•"/>
                      </a:pPr>
                      <a:r>
                        <a:rPr lang="ro-RO" sz="1500" b="0" noProof="0" dirty="0"/>
                        <a:t>Dobândire</a:t>
                      </a:r>
                      <a:r>
                        <a:rPr lang="ro-RO" sz="1500" b="0" baseline="0" noProof="0" dirty="0"/>
                        <a:t> noțiuni de bază bilingve;</a:t>
                      </a:r>
                    </a:p>
                    <a:p>
                      <a:pPr marL="285750" indent="-285750">
                        <a:buFont typeface="Arial" panose="020B0604020202020204" pitchFamily="34" charset="0"/>
                        <a:buChar char="•"/>
                      </a:pPr>
                      <a:r>
                        <a:rPr lang="ro-RO" sz="1500" b="0" baseline="0" noProof="0" dirty="0"/>
                        <a:t>Instruire în domeniul segregării.</a:t>
                      </a:r>
                      <a:endParaRPr lang="ro-RO" sz="1500" b="0" noProof="0" dirty="0"/>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14" name="Imagine 13">
            <a:extLst>
              <a:ext uri="{FF2B5EF4-FFF2-40B4-BE49-F238E27FC236}">
                <a16:creationId xmlns:a16="http://schemas.microsoft.com/office/drawing/2014/main" id="{26013B8A-61DD-839A-4465-1B7B3D53009A}"/>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2" name="Imagine 1">
            <a:extLst>
              <a:ext uri="{FF2B5EF4-FFF2-40B4-BE49-F238E27FC236}">
                <a16:creationId xmlns:a16="http://schemas.microsoft.com/office/drawing/2014/main" id="{8AA3CD22-A5E3-5413-52CD-BAAA421A9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425088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416806" y="1282634"/>
            <a:ext cx="11404294"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6  Prevenirea părăsirii timpurii  a școlii și creșterea accesului și participării grupurilor dezavantajate la educație</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96697411"/>
              </p:ext>
            </p:extLst>
          </p:nvPr>
        </p:nvGraphicFramePr>
        <p:xfrm>
          <a:off x="416805" y="1885712"/>
          <a:ext cx="11404295" cy="3717561"/>
        </p:xfrm>
        <a:graphic>
          <a:graphicData uri="http://schemas.openxmlformats.org/drawingml/2006/table">
            <a:tbl>
              <a:tblPr firstRow="1" bandRow="1">
                <a:tableStyleId>{93296810-A885-4BE3-A3E7-6D5BEEA58F35}</a:tableStyleId>
              </a:tblPr>
              <a:tblGrid>
                <a:gridCol w="2532418">
                  <a:extLst>
                    <a:ext uri="{9D8B030D-6E8A-4147-A177-3AD203B41FA5}">
                      <a16:colId xmlns:a16="http://schemas.microsoft.com/office/drawing/2014/main" val="20000"/>
                    </a:ext>
                  </a:extLst>
                </a:gridCol>
                <a:gridCol w="3056466">
                  <a:extLst>
                    <a:ext uri="{9D8B030D-6E8A-4147-A177-3AD203B41FA5}">
                      <a16:colId xmlns:a16="http://schemas.microsoft.com/office/drawing/2014/main" val="20001"/>
                    </a:ext>
                  </a:extLst>
                </a:gridCol>
                <a:gridCol w="3632942">
                  <a:extLst>
                    <a:ext uri="{9D8B030D-6E8A-4147-A177-3AD203B41FA5}">
                      <a16:colId xmlns:a16="http://schemas.microsoft.com/office/drawing/2014/main" val="20002"/>
                    </a:ext>
                  </a:extLst>
                </a:gridCol>
                <a:gridCol w="2182469">
                  <a:extLst>
                    <a:ext uri="{9D8B030D-6E8A-4147-A177-3AD203B41FA5}">
                      <a16:colId xmlns:a16="http://schemas.microsoft.com/office/drawing/2014/main" val="1546718340"/>
                    </a:ext>
                  </a:extLst>
                </a:gridCol>
              </a:tblGrid>
              <a:tr h="700041">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t>
                      </a:r>
                      <a:r>
                        <a:rPr lang="ro-RO" sz="1500" b="1" i="0" noProof="0" dirty="0">
                          <a:latin typeface="+mn-lt"/>
                        </a:rPr>
                        <a:t>ă</a:t>
                      </a:r>
                    </a:p>
                    <a:p>
                      <a:pPr algn="ctr"/>
                      <a:endParaRPr lang="ro-RO" sz="1500" b="1" noProof="0" dirty="0"/>
                    </a:p>
                  </a:txBody>
                  <a:tcPr anchor="ctr"/>
                </a:tc>
                <a:extLst>
                  <a:ext uri="{0D108BD9-81ED-4DB2-BD59-A6C34878D82A}">
                    <a16:rowId xmlns:a16="http://schemas.microsoft.com/office/drawing/2014/main" val="10000"/>
                  </a:ext>
                </a:extLst>
              </a:tr>
              <a:tr h="370840">
                <a:tc>
                  <a:txBody>
                    <a:bodyPr/>
                    <a:lstStyle/>
                    <a:p>
                      <a:r>
                        <a:rPr lang="ro-RO" sz="1500" b="0" noProof="0" dirty="0"/>
                        <a:t>6.f.5. „A doua șansă” (ADȘ) </a:t>
                      </a:r>
                    </a:p>
                  </a:txBody>
                  <a:tcPr anchor="ctr"/>
                </a:tc>
                <a:tc>
                  <a:txBody>
                    <a:bodyPr/>
                    <a:lstStyle/>
                    <a:p>
                      <a:pPr marL="285750" indent="-285750">
                        <a:buFont typeface="Arial" panose="020B0604020202020204" pitchFamily="34" charset="0"/>
                        <a:buChar char="•"/>
                      </a:pPr>
                      <a:r>
                        <a:rPr lang="ro-RO" sz="1500" b="0" noProof="0" dirty="0"/>
                        <a:t>Flexibilizare program /informare/orientare carieră.</a:t>
                      </a:r>
                    </a:p>
                  </a:txBody>
                  <a:tcPr anchor="ctr"/>
                </a:tc>
                <a:tc rowSpan="3">
                  <a:txBody>
                    <a:bodyPr/>
                    <a:lstStyle/>
                    <a:p>
                      <a:r>
                        <a:rPr lang="ro-RO" sz="1500" b="0" kern="1200" noProof="0" dirty="0">
                          <a:solidFill>
                            <a:schemeClr val="dk1"/>
                          </a:solidFill>
                          <a:latin typeface="+mn-lt"/>
                          <a:ea typeface="+mn-ea"/>
                          <a:cs typeface="+mn-cs"/>
                        </a:rPr>
                        <a:t>Unități de învățământ și unități conexe, instituții de învățământ superior;</a:t>
                      </a:r>
                    </a:p>
                    <a:p>
                      <a:r>
                        <a:rPr lang="ro-RO" sz="1500" b="0" kern="1200" noProof="0" dirty="0">
                          <a:solidFill>
                            <a:schemeClr val="dk1"/>
                          </a:solidFill>
                          <a:latin typeface="+mn-lt"/>
                          <a:ea typeface="+mn-ea"/>
                          <a:cs typeface="+mn-cs"/>
                        </a:rPr>
                        <a:t>Copii și adulți 24-64 ani care au părăsit timpuriu școala; Elevi/studenți din grupuri dezavantajate, elevi din ani terminali sprijiniți pentru accesul în învățământul terțiar;</a:t>
                      </a:r>
                    </a:p>
                    <a:p>
                      <a:r>
                        <a:rPr lang="ro-RO" sz="1500" b="0" kern="1200" noProof="0" dirty="0">
                          <a:solidFill>
                            <a:schemeClr val="dk1"/>
                          </a:solidFill>
                          <a:latin typeface="+mn-lt"/>
                          <a:ea typeface="+mn-ea"/>
                          <a:cs typeface="+mn-cs"/>
                        </a:rPr>
                        <a:t>Personal didactic;</a:t>
                      </a:r>
                    </a:p>
                    <a:p>
                      <a:r>
                        <a:rPr lang="ro-RO" sz="1500" b="0" kern="1200" noProof="0" dirty="0">
                          <a:solidFill>
                            <a:schemeClr val="dk1"/>
                          </a:solidFill>
                          <a:latin typeface="+mn-lt"/>
                          <a:ea typeface="+mn-ea"/>
                          <a:cs typeface="+mn-cs"/>
                        </a:rPr>
                        <a:t>Personal cu atribuții în domeniul educației, altul decât cel didactic;</a:t>
                      </a:r>
                    </a:p>
                    <a:p>
                      <a:r>
                        <a:rPr lang="ro-RO" sz="1500" b="0" kern="1200" noProof="0" dirty="0">
                          <a:solidFill>
                            <a:schemeClr val="dk1"/>
                          </a:solidFill>
                          <a:latin typeface="+mn-lt"/>
                          <a:ea typeface="+mn-ea"/>
                          <a:cs typeface="+mn-cs"/>
                        </a:rPr>
                        <a:t>Părinți/reprezentanți legali/ tutori;</a:t>
                      </a:r>
                    </a:p>
                    <a:p>
                      <a:r>
                        <a:rPr lang="ro-RO" sz="1500" b="0" kern="1200" noProof="0" dirty="0">
                          <a:solidFill>
                            <a:schemeClr val="dk1"/>
                          </a:solidFill>
                          <a:latin typeface="+mn-lt"/>
                          <a:ea typeface="+mn-ea"/>
                          <a:cs typeface="+mn-cs"/>
                        </a:rPr>
                        <a:t>Mentori din rândul comunității Roma</a:t>
                      </a:r>
                    </a:p>
                    <a:p>
                      <a:endParaRPr lang="en-US" dirty="0"/>
                    </a:p>
                  </a:txBody>
                  <a:tcPr/>
                </a:tc>
                <a:tc>
                  <a:txBody>
                    <a:bodyPr/>
                    <a:lstStyle/>
                    <a:p>
                      <a:pPr marL="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40 mil euro alocare FSE+</a:t>
                      </a:r>
                    </a:p>
                    <a:p>
                      <a:pPr marL="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9,7 mil euro alocare buget de srat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777240">
                <a:tc>
                  <a:txBody>
                    <a:bodyPr/>
                    <a:lstStyle/>
                    <a:p>
                      <a:r>
                        <a:rPr lang="ro-RO" sz="1500" b="0" noProof="0" dirty="0"/>
                        <a:t>6.f.6. Creșterea accesului și a participării la învățământul terțiar</a:t>
                      </a:r>
                    </a:p>
                  </a:txBody>
                  <a:tcPr anchor="ctr"/>
                </a:tc>
                <a:tc>
                  <a:txBody>
                    <a:bodyPr/>
                    <a:lstStyle/>
                    <a:p>
                      <a:pPr marL="285750" indent="-285750">
                        <a:buFont typeface="Arial" panose="020B0604020202020204" pitchFamily="34" charset="0"/>
                        <a:buChar char="•"/>
                      </a:pPr>
                      <a:r>
                        <a:rPr lang="ro-RO" sz="1500" b="0" noProof="0" dirty="0"/>
                        <a:t>Combatere abandon universitar;</a:t>
                      </a:r>
                    </a:p>
                    <a:p>
                      <a:pPr marL="285750" indent="-285750">
                        <a:buFont typeface="Arial" panose="020B0604020202020204" pitchFamily="34" charset="0"/>
                        <a:buChar char="•"/>
                      </a:pPr>
                      <a:r>
                        <a:rPr lang="ro-RO" sz="1500" b="0" noProof="0" dirty="0"/>
                        <a:t>Asigurare acces la studii universitare.</a:t>
                      </a:r>
                    </a:p>
                  </a:txBody>
                  <a:tcPr anchor="ctr"/>
                </a:tc>
                <a:tc vMerge="1">
                  <a:txBody>
                    <a:bodyPr/>
                    <a:lstStyle/>
                    <a:p>
                      <a:endParaRPr lang="en-US" dirty="0"/>
                    </a:p>
                  </a:txBody>
                  <a:tcPr/>
                </a:tc>
                <a:tc>
                  <a:txBody>
                    <a:bodyPr/>
                    <a:lstStyle/>
                    <a:p>
                      <a:pPr marL="28575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47,8 mil euro alocare FSE+</a:t>
                      </a:r>
                    </a:p>
                    <a:p>
                      <a:pPr marL="28575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11,6 mil euro alocare buget de stat</a:t>
                      </a: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370840">
                <a:tc>
                  <a:txBody>
                    <a:bodyPr/>
                    <a:lstStyle/>
                    <a:p>
                      <a:r>
                        <a:rPr lang="ro-RO" sz="1500" b="0" noProof="0" dirty="0"/>
                        <a:t>6.j.1. Acces</a:t>
                      </a:r>
                      <a:r>
                        <a:rPr lang="ro-RO" sz="1500" b="0" baseline="0" noProof="0" dirty="0"/>
                        <a:t> </a:t>
                      </a:r>
                      <a:r>
                        <a:rPr lang="ro-RO" sz="1500" b="0" noProof="0" dirty="0"/>
                        <a:t>și participare la educație a copiilor Roma</a:t>
                      </a:r>
                    </a:p>
                  </a:txBody>
                  <a:tcPr anchor="ctr"/>
                </a:tc>
                <a:tc>
                  <a:txBody>
                    <a:bodyPr/>
                    <a:lstStyle/>
                    <a:p>
                      <a:pPr marL="285750" indent="-285750">
                        <a:buFont typeface="Arial" panose="020B0604020202020204" pitchFamily="34" charset="0"/>
                        <a:buChar char="•"/>
                      </a:pPr>
                      <a:r>
                        <a:rPr lang="ro-RO" sz="1500" b="0" noProof="0" dirty="0"/>
                        <a:t>Acompaniere, informare,</a:t>
                      </a:r>
                      <a:r>
                        <a:rPr lang="ro-RO" sz="1500" b="0" baseline="0" noProof="0" dirty="0"/>
                        <a:t> acces la resurse culturale,</a:t>
                      </a:r>
                    </a:p>
                    <a:p>
                      <a:pPr marL="285750" indent="-285750">
                        <a:buFont typeface="Arial" panose="020B0604020202020204" pitchFamily="34" charset="0"/>
                        <a:buChar char="•"/>
                      </a:pPr>
                      <a:r>
                        <a:rPr lang="ro-RO" sz="1500" b="0" baseline="0" noProof="0" dirty="0"/>
                        <a:t>Program de mentorat.</a:t>
                      </a:r>
                      <a:endParaRPr lang="ro-RO" sz="1500" b="0" noProof="0" dirty="0"/>
                    </a:p>
                  </a:txBody>
                  <a:tcPr anchor="ctr"/>
                </a:tc>
                <a:tc vMerge="1">
                  <a:txBody>
                    <a:bodyPr/>
                    <a:lstStyle/>
                    <a:p>
                      <a:endParaRPr lang="en-US" dirty="0"/>
                    </a:p>
                  </a:txBody>
                  <a:tcPr/>
                </a:tc>
                <a:tc>
                  <a:txBody>
                    <a:bodyPr/>
                    <a:lstStyle/>
                    <a:p>
                      <a:pPr marL="28575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20 mil euro alocare FSE+</a:t>
                      </a:r>
                    </a:p>
                    <a:p>
                      <a:pPr marL="28575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4,85 mil euro alocare buget de stat</a:t>
                      </a: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14" name="Imagine 13">
            <a:extLst>
              <a:ext uri="{FF2B5EF4-FFF2-40B4-BE49-F238E27FC236}">
                <a16:creationId xmlns:a16="http://schemas.microsoft.com/office/drawing/2014/main" id="{26013B8A-61DD-839A-4465-1B7B3D53009A}"/>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2" name="Imagine 1">
            <a:extLst>
              <a:ext uri="{FF2B5EF4-FFF2-40B4-BE49-F238E27FC236}">
                <a16:creationId xmlns:a16="http://schemas.microsoft.com/office/drawing/2014/main" id="{8AA3CD22-A5E3-5413-52CD-BAAA421A9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286732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234846" y="1210766"/>
            <a:ext cx="11722308"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sz="1600" b="1" dirty="0">
                <a:solidFill>
                  <a:schemeClr val="bg1"/>
                </a:solidFill>
              </a:rPr>
              <a:t>Prioritatea  7  Creșterea calității ofertei de educație și formare profesională pentru asigurarea echității sistemului și o mai bună adaptare la dinamica pieței muncii și la provocările inovării și progresului tehnologic</a:t>
            </a:r>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13071039"/>
              </p:ext>
            </p:extLst>
          </p:nvPr>
        </p:nvGraphicFramePr>
        <p:xfrm>
          <a:off x="234846" y="1801711"/>
          <a:ext cx="11722307" cy="5010894"/>
        </p:xfrm>
        <a:graphic>
          <a:graphicData uri="http://schemas.openxmlformats.org/drawingml/2006/table">
            <a:tbl>
              <a:tblPr firstRow="1" bandRow="1">
                <a:tableStyleId>{93296810-A885-4BE3-A3E7-6D5BEEA58F35}</a:tableStyleId>
              </a:tblPr>
              <a:tblGrid>
                <a:gridCol w="2252127">
                  <a:extLst>
                    <a:ext uri="{9D8B030D-6E8A-4147-A177-3AD203B41FA5}">
                      <a16:colId xmlns:a16="http://schemas.microsoft.com/office/drawing/2014/main" val="20000"/>
                    </a:ext>
                  </a:extLst>
                </a:gridCol>
                <a:gridCol w="5155605">
                  <a:extLst>
                    <a:ext uri="{9D8B030D-6E8A-4147-A177-3AD203B41FA5}">
                      <a16:colId xmlns:a16="http://schemas.microsoft.com/office/drawing/2014/main" val="20001"/>
                    </a:ext>
                  </a:extLst>
                </a:gridCol>
                <a:gridCol w="2385905">
                  <a:extLst>
                    <a:ext uri="{9D8B030D-6E8A-4147-A177-3AD203B41FA5}">
                      <a16:colId xmlns:a16="http://schemas.microsoft.com/office/drawing/2014/main" val="20002"/>
                    </a:ext>
                  </a:extLst>
                </a:gridCol>
                <a:gridCol w="1928670">
                  <a:extLst>
                    <a:ext uri="{9D8B030D-6E8A-4147-A177-3AD203B41FA5}">
                      <a16:colId xmlns:a16="http://schemas.microsoft.com/office/drawing/2014/main" val="1473445027"/>
                    </a:ext>
                  </a:extLst>
                </a:gridCol>
              </a:tblGrid>
              <a:tr h="522848">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algn="ctr"/>
                      <a:r>
                        <a:rPr lang="ro-RO" sz="1500" b="1" noProof="0" dirty="0"/>
                        <a:t>Alocare financiară</a:t>
                      </a:r>
                    </a:p>
                  </a:txBody>
                  <a:tcPr anchor="ctr"/>
                </a:tc>
                <a:extLst>
                  <a:ext uri="{0D108BD9-81ED-4DB2-BD59-A6C34878D82A}">
                    <a16:rowId xmlns:a16="http://schemas.microsoft.com/office/drawing/2014/main" val="10000"/>
                  </a:ext>
                </a:extLst>
              </a:tr>
              <a:tr h="1691640">
                <a:tc>
                  <a:txBody>
                    <a:bodyPr/>
                    <a:lstStyle/>
                    <a:p>
                      <a:r>
                        <a:rPr lang="ro-RO" sz="1500" b="0" noProof="0" dirty="0"/>
                        <a:t>7.e.1.</a:t>
                      </a:r>
                      <a:r>
                        <a:rPr lang="ro-RO" sz="1500" b="0" baseline="0" noProof="0" dirty="0"/>
                        <a:t> </a:t>
                      </a:r>
                      <a:r>
                        <a:rPr lang="ro-RO" sz="1500" b="0" noProof="0" dirty="0"/>
                        <a:t>Asigurarea calității educației pentru toți</a:t>
                      </a:r>
                    </a:p>
                  </a:txBody>
                  <a:tcPr anchor="ctr"/>
                </a:tc>
                <a:tc>
                  <a:txBody>
                    <a:bodyPr/>
                    <a:lstStyle/>
                    <a:p>
                      <a:pPr marL="285750" indent="-285750" algn="just">
                        <a:buFont typeface="Arial" panose="020B0604020202020204" pitchFamily="34" charset="0"/>
                        <a:buChar char="•"/>
                      </a:pPr>
                      <a:r>
                        <a:rPr lang="ro-RO" sz="1500" b="0" noProof="0" dirty="0"/>
                        <a:t>Elaborare/revizuire standarde de evaluare/performanță</a:t>
                      </a:r>
                      <a:r>
                        <a:rPr lang="ro-RO" sz="1500" b="0" baseline="0" noProof="0" dirty="0"/>
                        <a:t>;</a:t>
                      </a:r>
                    </a:p>
                    <a:p>
                      <a:pPr marL="285750" indent="-285750" algn="just">
                        <a:buFont typeface="Arial" panose="020B0604020202020204" pitchFamily="34" charset="0"/>
                        <a:buChar char="•"/>
                      </a:pPr>
                      <a:r>
                        <a:rPr lang="ro-RO" sz="1500" b="0" noProof="0" dirty="0"/>
                        <a:t>Revizuire/dezvoltare curriculum; </a:t>
                      </a:r>
                    </a:p>
                    <a:p>
                      <a:pPr marL="285750" indent="-285750" algn="just">
                        <a:buFont typeface="Arial" panose="020B0604020202020204" pitchFamily="34" charset="0"/>
                        <a:buChar char="•"/>
                      </a:pPr>
                      <a:r>
                        <a:rPr lang="ro-RO" sz="1500" b="0" noProof="0" dirty="0"/>
                        <a:t>Actualizare îmbunătățire mecanism anticipare competențe monitorizare absolvenți;</a:t>
                      </a:r>
                    </a:p>
                    <a:p>
                      <a:pPr marL="285750" indent="-285750" algn="just">
                        <a:buFont typeface="Arial" panose="020B0604020202020204" pitchFamily="34" charset="0"/>
                        <a:buChar char="•"/>
                      </a:pPr>
                      <a:r>
                        <a:rPr lang="ro-RO" sz="1500" b="0" noProof="0" dirty="0"/>
                        <a:t>Formare cadre didactice pe specializări, </a:t>
                      </a:r>
                      <a:r>
                        <a:rPr lang="ro-RO" sz="1500" b="0" baseline="0" noProof="0" dirty="0"/>
                        <a:t> </a:t>
                      </a:r>
                      <a:r>
                        <a:rPr lang="ro-RO" sz="1500" b="0" noProof="0" dirty="0"/>
                        <a:t>conversie/reconversie; </a:t>
                      </a:r>
                    </a:p>
                    <a:p>
                      <a:pPr marL="285750" indent="-285750" algn="just">
                        <a:buFont typeface="Arial" panose="020B0604020202020204" pitchFamily="34" charset="0"/>
                        <a:buChar char="•"/>
                      </a:pPr>
                      <a:r>
                        <a:rPr lang="ro-RO" sz="1500" b="0" noProof="0" dirty="0"/>
                        <a:t>Monitorizarea calității serviciilor din învățământ.</a:t>
                      </a:r>
                    </a:p>
                  </a:txBody>
                  <a:tcPr anchor="ctr"/>
                </a:tc>
                <a:tc rowSpan="4">
                  <a:txBody>
                    <a:bodyPr/>
                    <a:lstStyle/>
                    <a:p>
                      <a:pPr marL="285750" indent="-285750" algn="just">
                        <a:buFont typeface="Arial" panose="020B0604020202020204" pitchFamily="34" charset="0"/>
                        <a:buChar char="•"/>
                      </a:pPr>
                      <a:endParaRPr lang="ro-RO" sz="13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Unități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unități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conexe</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Instituții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 superior:</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Instituții</a:t>
                      </a:r>
                      <a:r>
                        <a:rPr lang="en-US" sz="1300" b="0" kern="1200" dirty="0">
                          <a:solidFill>
                            <a:schemeClr val="dk1"/>
                          </a:solidFill>
                          <a:latin typeface="+mn-lt"/>
                          <a:ea typeface="+mn-ea"/>
                          <a:cs typeface="+mn-cs"/>
                        </a:rPr>
                        <a:t> centrale, </a:t>
                      </a:r>
                      <a:r>
                        <a:rPr lang="en-US" sz="1300" b="0" kern="1200" dirty="0" err="1">
                          <a:solidFill>
                            <a:schemeClr val="dk1"/>
                          </a:solidFill>
                          <a:latin typeface="+mn-lt"/>
                          <a:ea typeface="+mn-ea"/>
                          <a:cs typeface="+mn-cs"/>
                        </a:rPr>
                        <a:t>regionale</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locale cu </a:t>
                      </a:r>
                      <a:r>
                        <a:rPr lang="en-US" sz="1300" b="0" kern="1200" dirty="0" err="1">
                          <a:solidFill>
                            <a:schemeClr val="dk1"/>
                          </a:solidFill>
                          <a:latin typeface="+mn-lt"/>
                          <a:ea typeface="+mn-ea"/>
                          <a:cs typeface="+mn-cs"/>
                        </a:rPr>
                        <a:t>responsabilități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în</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gestiunea</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sistemului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Elevi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studenți</a:t>
                      </a:r>
                      <a:r>
                        <a:rPr lang="en-US" sz="1300" b="0" kern="1200" dirty="0">
                          <a:solidFill>
                            <a:schemeClr val="dk1"/>
                          </a:solidFill>
                          <a:latin typeface="+mn-lt"/>
                          <a:ea typeface="+mn-ea"/>
                          <a:cs typeface="+mn-cs"/>
                        </a:rPr>
                        <a:t> (ISCED 1-8), </a:t>
                      </a:r>
                      <a:r>
                        <a:rPr lang="en-US" sz="1300" b="0" kern="1200" dirty="0" err="1">
                          <a:solidFill>
                            <a:schemeClr val="dk1"/>
                          </a:solidFill>
                          <a:latin typeface="+mn-lt"/>
                          <a:ea typeface="+mn-ea"/>
                          <a:cs typeface="+mn-cs"/>
                        </a:rPr>
                        <a:t>postdoctoranzi</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a:solidFill>
                            <a:schemeClr val="dk1"/>
                          </a:solidFill>
                          <a:latin typeface="+mn-lt"/>
                          <a:ea typeface="+mn-ea"/>
                          <a:cs typeface="+mn-cs"/>
                        </a:rPr>
                        <a:t>Personal didactic: Personal cu </a:t>
                      </a:r>
                      <a:r>
                        <a:rPr lang="en-US" sz="1300" b="0" kern="1200" dirty="0" err="1">
                          <a:solidFill>
                            <a:schemeClr val="dk1"/>
                          </a:solidFill>
                          <a:latin typeface="+mn-lt"/>
                          <a:ea typeface="+mn-ea"/>
                          <a:cs typeface="+mn-cs"/>
                        </a:rPr>
                        <a:t>atribuții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în</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domeniul</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educației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altul</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decât</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cel</a:t>
                      </a:r>
                      <a:r>
                        <a:rPr lang="en-US" sz="1300" b="0" kern="1200" dirty="0">
                          <a:solidFill>
                            <a:schemeClr val="dk1"/>
                          </a:solidFill>
                          <a:latin typeface="+mn-lt"/>
                          <a:ea typeface="+mn-ea"/>
                          <a:cs typeface="+mn-cs"/>
                        </a:rPr>
                        <a:t> didactic; </a:t>
                      </a:r>
                      <a:endParaRPr lang="ro-RO" sz="13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Părinți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reprezentanți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legali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tutori</a:t>
                      </a:r>
                      <a:r>
                        <a:rPr lang="en-US" sz="1300" b="0" i="0" u="none" strike="noStrike" kern="1200" baseline="0" dirty="0">
                          <a:solidFill>
                            <a:schemeClr val="dk1"/>
                          </a:solidFill>
                          <a:latin typeface="+mn-lt"/>
                          <a:ea typeface="+mn-ea"/>
                          <a:cs typeface="+mn-cs"/>
                        </a:rPr>
                        <a:t>.</a:t>
                      </a:r>
                      <a:endParaRPr lang="ro-RO" sz="1300" b="0" noProof="0" dirty="0"/>
                    </a:p>
                    <a:p>
                      <a:pPr algn="just"/>
                      <a:endParaRPr lang="ro-RO" sz="1300" b="0" noProof="0" dirty="0"/>
                    </a:p>
                  </a:txBody>
                  <a:tcPr anchor="ctr"/>
                </a:tc>
                <a:tc>
                  <a:txBody>
                    <a:bodyPr/>
                    <a:lstStyle/>
                    <a:p>
                      <a:pPr marL="285750" indent="-285750">
                        <a:buFont typeface="Arial" panose="020B0604020202020204" pitchFamily="34" charset="0"/>
                        <a:buChar char="•"/>
                      </a:pPr>
                      <a:r>
                        <a:rPr lang="ro-RO" sz="1500" b="0" noProof="0" dirty="0"/>
                        <a:t>33 mil euro alocare FSE+</a:t>
                      </a:r>
                    </a:p>
                    <a:p>
                      <a:pPr marL="285750" indent="-285750">
                        <a:buFont typeface="Arial" panose="020B0604020202020204" pitchFamily="34" charset="0"/>
                        <a:buChar char="•"/>
                      </a:pPr>
                      <a:r>
                        <a:rPr lang="ro-RO" sz="1500" b="0" noProof="0" dirty="0"/>
                        <a:t>5,82 mil euro alocare buget de stat</a:t>
                      </a:r>
                    </a:p>
                  </a:txBody>
                  <a:tcPr anchor="ctr"/>
                </a:tc>
                <a:extLst>
                  <a:ext uri="{0D108BD9-81ED-4DB2-BD59-A6C34878D82A}">
                    <a16:rowId xmlns:a16="http://schemas.microsoft.com/office/drawing/2014/main" val="10001"/>
                  </a:ext>
                </a:extLst>
              </a:tr>
              <a:tr h="1188696">
                <a:tc>
                  <a:txBody>
                    <a:bodyPr/>
                    <a:lstStyle/>
                    <a:p>
                      <a:r>
                        <a:rPr lang="ro-RO" sz="1500" b="0" noProof="0"/>
                        <a:t>7.e.2. Facilitare acces informat la educație </a:t>
                      </a:r>
                    </a:p>
                  </a:txBody>
                  <a:tcPr anchor="ctr"/>
                </a:tc>
                <a:tc>
                  <a:txBody>
                    <a:bodyPr/>
                    <a:lstStyle/>
                    <a:p>
                      <a:pPr marL="285750" indent="-285750" algn="just">
                        <a:buFont typeface="Arial" panose="020B0604020202020204" pitchFamily="34" charset="0"/>
                        <a:buChar char="•"/>
                      </a:pPr>
                      <a:r>
                        <a:rPr lang="ro-RO" sz="1500" b="0" noProof="0" dirty="0"/>
                        <a:t>Sprijin </a:t>
                      </a:r>
                      <a:r>
                        <a:rPr lang="ro-RO" sz="1500" b="0" noProof="0" dirty="0" err="1"/>
                        <a:t>CJRAE</a:t>
                      </a:r>
                      <a:r>
                        <a:rPr lang="ro-RO" sz="1500" b="0" noProof="0" dirty="0"/>
                        <a:t>/</a:t>
                      </a:r>
                      <a:r>
                        <a:rPr lang="ro-RO" sz="1500" b="0" noProof="0" dirty="0" err="1"/>
                        <a:t>CMBRAE</a:t>
                      </a:r>
                      <a:r>
                        <a:rPr lang="ro-RO" sz="1500" b="0" noProof="0" dirty="0"/>
                        <a:t>, centre consiliere;</a:t>
                      </a:r>
                    </a:p>
                    <a:p>
                      <a:pPr marL="285750" indent="-285750" algn="just">
                        <a:buFont typeface="Arial" panose="020B0604020202020204" pitchFamily="34" charset="0"/>
                        <a:buChar char="•"/>
                      </a:pPr>
                      <a:r>
                        <a:rPr lang="ro-RO" sz="1500" b="0" noProof="0" dirty="0"/>
                        <a:t>Consiliere/</a:t>
                      </a:r>
                      <a:r>
                        <a:rPr lang="ro-RO" sz="1500" b="0" noProof="0" dirty="0" err="1"/>
                        <a:t>coaching</a:t>
                      </a:r>
                      <a:r>
                        <a:rPr lang="ro-RO" sz="1500" b="0" noProof="0" dirty="0"/>
                        <a:t>  parcurs educațional/ vocațional pentru elevi si familie;</a:t>
                      </a:r>
                    </a:p>
                    <a:p>
                      <a:pPr marL="285750" indent="-285750" algn="just">
                        <a:buFont typeface="Arial" panose="020B0604020202020204" pitchFamily="34" charset="0"/>
                        <a:buChar char="•"/>
                      </a:pPr>
                      <a:r>
                        <a:rPr lang="ro-RO" sz="1500" b="0" noProof="0" dirty="0"/>
                        <a:t>Parteneriate cu angajatori/ONG pentru promovare;</a:t>
                      </a:r>
                    </a:p>
                    <a:p>
                      <a:pPr marL="285750" indent="-285750" algn="just">
                        <a:buFont typeface="Arial" panose="020B0604020202020204" pitchFamily="34" charset="0"/>
                        <a:buChar char="•"/>
                      </a:pPr>
                      <a:r>
                        <a:rPr lang="ro-RO" sz="1500" b="0" noProof="0" dirty="0"/>
                        <a:t>Schimburi de experiență/ mentorat 1-1.</a:t>
                      </a:r>
                    </a:p>
                  </a:txBody>
                  <a:tcPr anchor="ctr"/>
                </a:tc>
                <a:tc vMerge="1">
                  <a:txBody>
                    <a:bodyPr/>
                    <a:lstStyle/>
                    <a:p>
                      <a:endParaRPr lang="en-US" dirty="0"/>
                    </a:p>
                  </a:txBody>
                  <a:tcPr/>
                </a:tc>
                <a:tc rowSpan="2">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22,5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5,46 mil euro alocare buget de stat</a:t>
                      </a: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0">
                <a:tc rowSpan="2">
                  <a:txBody>
                    <a:bodyPr/>
                    <a:lstStyle/>
                    <a:p>
                      <a:r>
                        <a:rPr lang="ro-RO" sz="1500" b="0" noProof="0"/>
                        <a:t>7.e.3. Flexibilizarea și diversificarea oportunităților de formare și dezvoltare a competențelor cheie ale elevilor </a:t>
                      </a:r>
                    </a:p>
                  </a:txBody>
                  <a:tcPr anchor="ctr"/>
                </a:tc>
                <a:tc rowSpan="2">
                  <a:txBody>
                    <a:bodyPr/>
                    <a:lstStyle/>
                    <a:p>
                      <a:pPr marL="285750" indent="-285750" algn="just">
                        <a:buFont typeface="Arial" panose="020B0604020202020204" pitchFamily="34" charset="0"/>
                        <a:buChar char="•"/>
                      </a:pPr>
                      <a:r>
                        <a:rPr lang="ro-RO" sz="1500" b="0" noProof="0" dirty="0"/>
                        <a:t>Curriculum la decizia școlii;</a:t>
                      </a:r>
                    </a:p>
                    <a:p>
                      <a:pPr marL="285750" indent="-285750" algn="just">
                        <a:buFont typeface="Arial" panose="020B0604020202020204" pitchFamily="34" charset="0"/>
                        <a:buChar char="•"/>
                      </a:pPr>
                      <a:r>
                        <a:rPr lang="ro-RO" sz="1500" b="0" noProof="0" dirty="0"/>
                        <a:t>Parteneriate cu agenți economici și actori relevanți;</a:t>
                      </a:r>
                    </a:p>
                    <a:p>
                      <a:pPr marL="285750" indent="-285750" algn="just">
                        <a:buFont typeface="Arial" panose="020B0604020202020204" pitchFamily="34" charset="0"/>
                        <a:buChar char="•"/>
                      </a:pPr>
                      <a:r>
                        <a:rPr lang="ro-RO" sz="1500" b="0" noProof="0" dirty="0"/>
                        <a:t>Furnizarea suportului necesar pentru dobândire competențe;</a:t>
                      </a:r>
                    </a:p>
                    <a:p>
                      <a:pPr marL="285750" indent="-285750" algn="just">
                        <a:buFont typeface="Arial" panose="020B0604020202020204" pitchFamily="34" charset="0"/>
                        <a:buChar char="•"/>
                      </a:pPr>
                      <a:r>
                        <a:rPr lang="ro-RO" sz="1500" b="0" noProof="0" dirty="0"/>
                        <a:t>Program național de</a:t>
                      </a:r>
                      <a:r>
                        <a:rPr lang="ro-RO" sz="1500" b="0" baseline="0" noProof="0" dirty="0"/>
                        <a:t> prevenire a analfabetismului funcțional;</a:t>
                      </a:r>
                    </a:p>
                    <a:p>
                      <a:pPr marL="285750" indent="-285750" algn="just">
                        <a:buFont typeface="Arial" panose="020B0604020202020204" pitchFamily="34" charset="0"/>
                        <a:buChar char="•"/>
                      </a:pPr>
                      <a:r>
                        <a:rPr lang="ro-RO" sz="1500" b="0" baseline="0" noProof="0" dirty="0"/>
                        <a:t>Formare profesională personal didactic/ comunități de învățare.</a:t>
                      </a:r>
                      <a:endParaRPr lang="ro-RO" sz="1500" b="0" noProof="0" dirty="0"/>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3"/>
                  </a:ext>
                </a:extLst>
              </a:tr>
              <a:tr h="14650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indent="-285750">
                        <a:buFont typeface="Arial" panose="020B0604020202020204" pitchFamily="34" charset="0"/>
                        <a:buChar char="•"/>
                      </a:pPr>
                      <a:r>
                        <a:rPr lang="ro-RO" sz="1500" b="0" noProof="0" dirty="0"/>
                        <a:t>115 mil euro alocare FSE+</a:t>
                      </a:r>
                    </a:p>
                    <a:p>
                      <a:pPr marL="285750" indent="-285750">
                        <a:buFont typeface="Arial" panose="020B0604020202020204" pitchFamily="34" charset="0"/>
                        <a:buChar char="•"/>
                      </a:pPr>
                      <a:r>
                        <a:rPr lang="ro-RO" sz="1500" b="0" noProof="0" dirty="0"/>
                        <a:t>27,9 mil euro alocare buget de stat</a:t>
                      </a:r>
                    </a:p>
                  </a:txBody>
                  <a:tcPr anchor="ctr"/>
                </a:tc>
                <a:extLst>
                  <a:ext uri="{0D108BD9-81ED-4DB2-BD59-A6C34878D82A}">
                    <a16:rowId xmlns:a16="http://schemas.microsoft.com/office/drawing/2014/main" val="4099065245"/>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06178095-845D-286C-46C3-5E96C7551220}"/>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5054E899-9DCC-DEE6-C279-F628082F4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1"/>
            <a:ext cx="2928707" cy="1210767"/>
          </a:xfrm>
          <a:prstGeom prst="rect">
            <a:avLst/>
          </a:prstGeom>
        </p:spPr>
      </p:pic>
    </p:spTree>
    <p:extLst>
      <p:ext uri="{BB962C8B-B14F-4D97-AF65-F5344CB8AC3E}">
        <p14:creationId xmlns:p14="http://schemas.microsoft.com/office/powerpoint/2010/main" val="34562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440674" y="1254833"/>
            <a:ext cx="11314323"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sz="1600" b="1" dirty="0">
                <a:solidFill>
                  <a:schemeClr val="bg1"/>
                </a:solidFill>
              </a:rPr>
              <a:t>Prioritatea  7  Creșterea calității ofertei de educație și formare profesională pentru asigurarea echității sistemului și o mai bună adaptare la dinamica pieței muncii și la provocările inovării și progresului tehnologic</a:t>
            </a:r>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47688707"/>
              </p:ext>
            </p:extLst>
          </p:nvPr>
        </p:nvGraphicFramePr>
        <p:xfrm>
          <a:off x="440674" y="1867527"/>
          <a:ext cx="11314322" cy="4008120"/>
        </p:xfrm>
        <a:graphic>
          <a:graphicData uri="http://schemas.openxmlformats.org/drawingml/2006/table">
            <a:tbl>
              <a:tblPr firstRow="1" bandRow="1">
                <a:tableStyleId>{93296810-A885-4BE3-A3E7-6D5BEEA58F35}</a:tableStyleId>
              </a:tblPr>
              <a:tblGrid>
                <a:gridCol w="2294887">
                  <a:extLst>
                    <a:ext uri="{9D8B030D-6E8A-4147-A177-3AD203B41FA5}">
                      <a16:colId xmlns:a16="http://schemas.microsoft.com/office/drawing/2014/main" val="20000"/>
                    </a:ext>
                  </a:extLst>
                </a:gridCol>
                <a:gridCol w="4660931">
                  <a:extLst>
                    <a:ext uri="{9D8B030D-6E8A-4147-A177-3AD203B41FA5}">
                      <a16:colId xmlns:a16="http://schemas.microsoft.com/office/drawing/2014/main" val="20001"/>
                    </a:ext>
                  </a:extLst>
                </a:gridCol>
                <a:gridCol w="2179252">
                  <a:extLst>
                    <a:ext uri="{9D8B030D-6E8A-4147-A177-3AD203B41FA5}">
                      <a16:colId xmlns:a16="http://schemas.microsoft.com/office/drawing/2014/main" val="20002"/>
                    </a:ext>
                  </a:extLst>
                </a:gridCol>
                <a:gridCol w="2179252">
                  <a:extLst>
                    <a:ext uri="{9D8B030D-6E8A-4147-A177-3AD203B41FA5}">
                      <a16:colId xmlns:a16="http://schemas.microsoft.com/office/drawing/2014/main" val="2373989441"/>
                    </a:ext>
                  </a:extLst>
                </a:gridCol>
              </a:tblGrid>
              <a:tr h="506348">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779615">
                <a:tc>
                  <a:txBody>
                    <a:bodyPr/>
                    <a:lstStyle/>
                    <a:p>
                      <a:r>
                        <a:rPr lang="ro-RO" sz="1500" b="0" noProof="0" dirty="0"/>
                        <a:t>7.e.4.</a:t>
                      </a:r>
                      <a:r>
                        <a:rPr lang="ro-RO" sz="1500" b="0" baseline="0" noProof="0" dirty="0"/>
                        <a:t> </a:t>
                      </a:r>
                      <a:r>
                        <a:rPr lang="ro-RO" sz="1500" b="0" noProof="0" dirty="0"/>
                        <a:t>Adaptare programe universitare la cerințele pieței </a:t>
                      </a:r>
                    </a:p>
                  </a:txBody>
                  <a:tcPr anchor="ctr"/>
                </a:tc>
                <a:tc>
                  <a:txBody>
                    <a:bodyPr/>
                    <a:lstStyle/>
                    <a:p>
                      <a:pPr marL="285750" indent="-285750">
                        <a:buFont typeface="Arial" panose="020B0604020202020204" pitchFamily="34" charset="0"/>
                        <a:buChar char="•"/>
                      </a:pPr>
                      <a:r>
                        <a:rPr lang="ro-RO" sz="1500" b="0" noProof="0" dirty="0"/>
                        <a:t>Colaborare cu agenți economici; </a:t>
                      </a:r>
                    </a:p>
                    <a:p>
                      <a:pPr marL="285750" indent="-285750">
                        <a:buFont typeface="Arial" panose="020B0604020202020204" pitchFamily="34" charset="0"/>
                        <a:buChar char="•"/>
                      </a:pPr>
                      <a:r>
                        <a:rPr lang="ro-RO" sz="1500" b="0" noProof="0" dirty="0"/>
                        <a:t>Stagii, </a:t>
                      </a:r>
                      <a:r>
                        <a:rPr lang="ro-RO" sz="1500" b="0" noProof="0" dirty="0" err="1"/>
                        <a:t>internship</a:t>
                      </a:r>
                      <a:r>
                        <a:rPr lang="ro-RO" sz="1500" b="0" noProof="0" dirty="0"/>
                        <a:t>-uri, învățare la locul de muncă;</a:t>
                      </a:r>
                    </a:p>
                    <a:p>
                      <a:pPr marL="285750" indent="-285750">
                        <a:buFont typeface="Arial" panose="020B0604020202020204" pitchFamily="34" charset="0"/>
                        <a:buChar char="•"/>
                      </a:pPr>
                      <a:r>
                        <a:rPr lang="ro-RO" sz="1500" b="0" noProof="0" dirty="0"/>
                        <a:t>Dezvoltare competențe antreprenoriale.</a:t>
                      </a:r>
                    </a:p>
                  </a:txBody>
                  <a:tcPr anchor="ctr"/>
                </a:tc>
                <a:tc rowSpan="2">
                  <a:txBody>
                    <a:bodyPr/>
                    <a:lstStyle/>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Unități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unități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conexe</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Instituții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 superior:</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Instituții</a:t>
                      </a:r>
                      <a:r>
                        <a:rPr lang="en-US" sz="1300" b="0" kern="1200" dirty="0">
                          <a:solidFill>
                            <a:schemeClr val="dk1"/>
                          </a:solidFill>
                          <a:latin typeface="+mn-lt"/>
                          <a:ea typeface="+mn-ea"/>
                          <a:cs typeface="+mn-cs"/>
                        </a:rPr>
                        <a:t> centrale, </a:t>
                      </a:r>
                      <a:r>
                        <a:rPr lang="en-US" sz="1300" b="0" kern="1200" dirty="0" err="1">
                          <a:solidFill>
                            <a:schemeClr val="dk1"/>
                          </a:solidFill>
                          <a:latin typeface="+mn-lt"/>
                          <a:ea typeface="+mn-ea"/>
                          <a:cs typeface="+mn-cs"/>
                        </a:rPr>
                        <a:t>regionale</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locale cu </a:t>
                      </a:r>
                      <a:r>
                        <a:rPr lang="en-US" sz="1300" b="0" kern="1200" dirty="0" err="1">
                          <a:solidFill>
                            <a:schemeClr val="dk1"/>
                          </a:solidFill>
                          <a:latin typeface="+mn-lt"/>
                          <a:ea typeface="+mn-ea"/>
                          <a:cs typeface="+mn-cs"/>
                        </a:rPr>
                        <a:t>responsabilități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în</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gestiunea</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sistemului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Elevi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studenți</a:t>
                      </a:r>
                      <a:r>
                        <a:rPr lang="en-US" sz="1300" b="0" kern="1200" dirty="0">
                          <a:solidFill>
                            <a:schemeClr val="dk1"/>
                          </a:solidFill>
                          <a:latin typeface="+mn-lt"/>
                          <a:ea typeface="+mn-ea"/>
                          <a:cs typeface="+mn-cs"/>
                        </a:rPr>
                        <a:t> (ISCED 1-8), </a:t>
                      </a:r>
                      <a:r>
                        <a:rPr lang="en-US" sz="1300" b="0" kern="1200" dirty="0" err="1">
                          <a:solidFill>
                            <a:schemeClr val="dk1"/>
                          </a:solidFill>
                          <a:latin typeface="+mn-lt"/>
                          <a:ea typeface="+mn-ea"/>
                          <a:cs typeface="+mn-cs"/>
                        </a:rPr>
                        <a:t>postdoctoranzi</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a:solidFill>
                            <a:schemeClr val="dk1"/>
                          </a:solidFill>
                          <a:latin typeface="+mn-lt"/>
                          <a:ea typeface="+mn-ea"/>
                          <a:cs typeface="+mn-cs"/>
                        </a:rPr>
                        <a:t>Personal didactic: Personal cu </a:t>
                      </a:r>
                      <a:r>
                        <a:rPr lang="en-US" sz="1300" b="0" kern="1200" dirty="0" err="1">
                          <a:solidFill>
                            <a:schemeClr val="dk1"/>
                          </a:solidFill>
                          <a:latin typeface="+mn-lt"/>
                          <a:ea typeface="+mn-ea"/>
                          <a:cs typeface="+mn-cs"/>
                        </a:rPr>
                        <a:t>atribuții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în</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domeniul</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educației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altul</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decât</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cel</a:t>
                      </a:r>
                      <a:r>
                        <a:rPr lang="en-US" sz="1300" b="0" kern="1200" dirty="0">
                          <a:solidFill>
                            <a:schemeClr val="dk1"/>
                          </a:solidFill>
                          <a:latin typeface="+mn-lt"/>
                          <a:ea typeface="+mn-ea"/>
                          <a:cs typeface="+mn-cs"/>
                        </a:rPr>
                        <a:t> didactic; </a:t>
                      </a:r>
                      <a:endParaRPr lang="ro-RO" sz="13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Părinți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reprezentanți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legali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tutori</a:t>
                      </a:r>
                      <a:r>
                        <a:rPr lang="en-US" sz="1300" b="0" kern="1200" dirty="0">
                          <a:solidFill>
                            <a:schemeClr val="dk1"/>
                          </a:solidFill>
                          <a:latin typeface="+mn-lt"/>
                          <a:ea typeface="+mn-ea"/>
                          <a:cs typeface="+mn-cs"/>
                        </a:rPr>
                        <a:t>.</a:t>
                      </a:r>
                      <a:endParaRPr lang="ro-RO" sz="1300" b="0" kern="1200" noProof="0" dirty="0">
                        <a:solidFill>
                          <a:schemeClr val="dk1"/>
                        </a:solidFill>
                        <a:latin typeface="+mn-lt"/>
                        <a:ea typeface="+mn-ea"/>
                        <a:cs typeface="+mn-cs"/>
                      </a:endParaRPr>
                    </a:p>
                  </a:txBody>
                  <a:tcPr anchor="ctr"/>
                </a:tc>
                <a:tc>
                  <a:txBody>
                    <a:bodyPr/>
                    <a:lstStyle/>
                    <a:p>
                      <a:pPr marL="285750" indent="-285750">
                        <a:buFont typeface="Arial" panose="020B0604020202020204" pitchFamily="34" charset="0"/>
                        <a:buChar char="•"/>
                      </a:pPr>
                      <a:r>
                        <a:rPr lang="ro-RO" sz="1500" b="0" kern="1200" noProof="0" dirty="0">
                          <a:solidFill>
                            <a:schemeClr val="dk1"/>
                          </a:solidFill>
                          <a:latin typeface="+mn-lt"/>
                          <a:ea typeface="+mn-ea"/>
                          <a:cs typeface="+mn-cs"/>
                        </a:rPr>
                        <a:t>55,5 mil euro alocare FSE+</a:t>
                      </a:r>
                    </a:p>
                    <a:p>
                      <a:pPr marL="285750" indent="-285750">
                        <a:buFont typeface="Arial" panose="020B0604020202020204" pitchFamily="34" charset="0"/>
                        <a:buChar char="•"/>
                      </a:pPr>
                      <a:r>
                        <a:rPr lang="ro-RO" sz="1500" b="0" kern="1200" noProof="0" dirty="0">
                          <a:solidFill>
                            <a:schemeClr val="dk1"/>
                          </a:solidFill>
                          <a:latin typeface="+mn-lt"/>
                          <a:ea typeface="+mn-ea"/>
                          <a:cs typeface="+mn-cs"/>
                        </a:rPr>
                        <a:t>13,47 mil euro alocare buget de stat</a:t>
                      </a:r>
                    </a:p>
                  </a:txBody>
                  <a:tcPr anchor="ctr"/>
                </a:tc>
                <a:extLst>
                  <a:ext uri="{0D108BD9-81ED-4DB2-BD59-A6C34878D82A}">
                    <a16:rowId xmlns:a16="http://schemas.microsoft.com/office/drawing/2014/main" val="10001"/>
                  </a:ext>
                </a:extLst>
              </a:tr>
              <a:tr h="2148841">
                <a:tc>
                  <a:txBody>
                    <a:bodyPr/>
                    <a:lstStyle/>
                    <a:p>
                      <a:r>
                        <a:rPr lang="ro-RO" sz="1500" b="0" noProof="0" dirty="0"/>
                        <a:t>7.e.5. Programe studii de înaltă calitate care să sprijine tranziția verde și tranziția digitală </a:t>
                      </a:r>
                    </a:p>
                  </a:txBody>
                  <a:tcPr anchor="ctr"/>
                </a:tc>
                <a:tc>
                  <a:txBody>
                    <a:bodyPr/>
                    <a:lstStyle/>
                    <a:p>
                      <a:pPr marL="285750" indent="-285750">
                        <a:buFont typeface="Arial" panose="020B0604020202020204" pitchFamily="34" charset="0"/>
                        <a:buChar char="•"/>
                      </a:pPr>
                      <a:r>
                        <a:rPr lang="ro-RO" sz="1500" b="0" noProof="0" dirty="0"/>
                        <a:t>Masterate aplicate/masterate didactice;</a:t>
                      </a:r>
                    </a:p>
                    <a:p>
                      <a:pPr marL="285750" indent="-285750">
                        <a:buFont typeface="Arial" panose="020B0604020202020204" pitchFamily="34" charset="0"/>
                        <a:buChar char="•"/>
                      </a:pPr>
                      <a:r>
                        <a:rPr lang="ro-RO" sz="1500" b="0" noProof="0" dirty="0"/>
                        <a:t>Doctorate profesionale, școli doctorale / postdoctorale domenii competitive (burse);</a:t>
                      </a:r>
                    </a:p>
                    <a:p>
                      <a:pPr marL="285750" indent="-285750">
                        <a:buFont typeface="Arial" panose="020B0604020202020204" pitchFamily="34" charset="0"/>
                        <a:buChar char="•"/>
                      </a:pPr>
                      <a:r>
                        <a:rPr lang="ro-RO" sz="1500" b="0" noProof="0" dirty="0"/>
                        <a:t>Atragerea tinerelor către </a:t>
                      </a:r>
                      <a:r>
                        <a:rPr lang="ro-RO" sz="1500" b="0" noProof="0" dirty="0" err="1"/>
                        <a:t>profile</a:t>
                      </a:r>
                      <a:r>
                        <a:rPr lang="ro-RO" sz="1500" b="0" noProof="0" dirty="0"/>
                        <a:t> universitare reale, în special în domenii de înaltă tehnologie;</a:t>
                      </a:r>
                    </a:p>
                    <a:p>
                      <a:pPr marL="285750" indent="-285750">
                        <a:buFont typeface="Arial" panose="020B0604020202020204" pitchFamily="34" charset="0"/>
                        <a:buChar char="•"/>
                      </a:pPr>
                      <a:r>
                        <a:rPr lang="ro-RO" sz="1500" b="0" noProof="0" dirty="0"/>
                        <a:t>Cursuri competențe culturale legate de comunitatea Roma;</a:t>
                      </a:r>
                    </a:p>
                    <a:p>
                      <a:pPr marL="285750" indent="-285750">
                        <a:buFont typeface="Arial" panose="020B0604020202020204" pitchFamily="34" charset="0"/>
                        <a:buChar char="•"/>
                      </a:pPr>
                      <a:r>
                        <a:rPr lang="ro-RO" sz="1500" b="0" noProof="0" dirty="0"/>
                        <a:t>Rețele de mentorat și sprijin antreprenorial pentru femei.</a:t>
                      </a:r>
                    </a:p>
                  </a:txBody>
                  <a:tcPr anchor="ctr"/>
                </a:tc>
                <a:tc vMerge="1">
                  <a:txBody>
                    <a:bodyPr/>
                    <a:lstStyle/>
                    <a:p>
                      <a:endParaRPr lang="en-US" dirty="0"/>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33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8 mil euro alocare buget de stat</a:t>
                      </a: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D715D577-197F-8B0E-F998-AAB0D2A768F8}"/>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D74E794B-348C-1AD7-DF0C-2CE9B4349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216405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440674" y="1254833"/>
            <a:ext cx="11314323"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sz="1600" b="1" dirty="0">
                <a:solidFill>
                  <a:schemeClr val="bg1"/>
                </a:solidFill>
              </a:rPr>
              <a:t>Prioritatea  7  Creșterea calității ofertei de educație și formare profesională pentru asigurarea echității sistemului și o mai bună adaptare la dinamica pieței muncii și la provocările inovării și progresului tehnologic</a:t>
            </a:r>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60717991"/>
              </p:ext>
            </p:extLst>
          </p:nvPr>
        </p:nvGraphicFramePr>
        <p:xfrm>
          <a:off x="440674" y="1867527"/>
          <a:ext cx="11314322" cy="4206240"/>
        </p:xfrm>
        <a:graphic>
          <a:graphicData uri="http://schemas.openxmlformats.org/drawingml/2006/table">
            <a:tbl>
              <a:tblPr firstRow="1" bandRow="1">
                <a:tableStyleId>{93296810-A885-4BE3-A3E7-6D5BEEA58F35}</a:tableStyleId>
              </a:tblPr>
              <a:tblGrid>
                <a:gridCol w="2294887">
                  <a:extLst>
                    <a:ext uri="{9D8B030D-6E8A-4147-A177-3AD203B41FA5}">
                      <a16:colId xmlns:a16="http://schemas.microsoft.com/office/drawing/2014/main" val="20000"/>
                    </a:ext>
                  </a:extLst>
                </a:gridCol>
                <a:gridCol w="4660931">
                  <a:extLst>
                    <a:ext uri="{9D8B030D-6E8A-4147-A177-3AD203B41FA5}">
                      <a16:colId xmlns:a16="http://schemas.microsoft.com/office/drawing/2014/main" val="20001"/>
                    </a:ext>
                  </a:extLst>
                </a:gridCol>
                <a:gridCol w="2179252">
                  <a:extLst>
                    <a:ext uri="{9D8B030D-6E8A-4147-A177-3AD203B41FA5}">
                      <a16:colId xmlns:a16="http://schemas.microsoft.com/office/drawing/2014/main" val="20002"/>
                    </a:ext>
                  </a:extLst>
                </a:gridCol>
                <a:gridCol w="2179252">
                  <a:extLst>
                    <a:ext uri="{9D8B030D-6E8A-4147-A177-3AD203B41FA5}">
                      <a16:colId xmlns:a16="http://schemas.microsoft.com/office/drawing/2014/main" val="2373989441"/>
                    </a:ext>
                  </a:extLst>
                </a:gridCol>
              </a:tblGrid>
              <a:tr h="506348">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923340">
                <a:tc>
                  <a:txBody>
                    <a:bodyPr/>
                    <a:lstStyle/>
                    <a:p>
                      <a:r>
                        <a:rPr lang="ro-RO" sz="1500" b="0" noProof="0" dirty="0"/>
                        <a:t>7.e.6. Internaționalizarea învățământului superior</a:t>
                      </a:r>
                    </a:p>
                  </a:txBody>
                  <a:tcPr anchor="ctr"/>
                </a:tc>
                <a:tc>
                  <a:txBody>
                    <a:bodyPr/>
                    <a:lstStyle/>
                    <a:p>
                      <a:pPr marL="285750" indent="-285750">
                        <a:buFont typeface="Arial" panose="020B0604020202020204" pitchFamily="34" charset="0"/>
                        <a:buChar char="•"/>
                      </a:pPr>
                      <a:r>
                        <a:rPr lang="ro-RO" sz="1500" b="0" noProof="0" dirty="0"/>
                        <a:t>atragerea de studenți străini</a:t>
                      </a:r>
                    </a:p>
                    <a:p>
                      <a:pPr marL="285750" indent="-285750">
                        <a:buFont typeface="Arial" panose="020B0604020202020204" pitchFamily="34" charset="0"/>
                        <a:buChar char="•"/>
                      </a:pPr>
                      <a:r>
                        <a:rPr lang="ro-RO" sz="1500" b="0" noProof="0" dirty="0"/>
                        <a:t>înființarea centrelor de limbi străine /programe de studii de tip joint/double degree, în co-tutelă cu universităţi străine;</a:t>
                      </a:r>
                    </a:p>
                    <a:p>
                      <a:pPr marL="285750" indent="-285750">
                        <a:buFont typeface="Arial" panose="020B0604020202020204" pitchFamily="34" charset="0"/>
                        <a:buChar char="•"/>
                      </a:pPr>
                      <a:r>
                        <a:rPr lang="ro-RO" sz="1500" b="0" noProof="0" dirty="0"/>
                        <a:t>granturi pentru pentru participarea în rețele de universități </a:t>
                      </a:r>
                    </a:p>
                  </a:txBody>
                  <a:tcPr anchor="ctr"/>
                </a:tc>
                <a:tc rowSpan="3">
                  <a:txBody>
                    <a:bodyPr/>
                    <a:lstStyle/>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Unități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unități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conexe</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Instituții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 superior:</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Instituții</a:t>
                      </a:r>
                      <a:r>
                        <a:rPr lang="en-US" sz="1300" b="0" kern="1200" dirty="0">
                          <a:solidFill>
                            <a:schemeClr val="dk1"/>
                          </a:solidFill>
                          <a:latin typeface="+mn-lt"/>
                          <a:ea typeface="+mn-ea"/>
                          <a:cs typeface="+mn-cs"/>
                        </a:rPr>
                        <a:t> centrale, </a:t>
                      </a:r>
                      <a:r>
                        <a:rPr lang="en-US" sz="1300" b="0" kern="1200" dirty="0" err="1">
                          <a:solidFill>
                            <a:schemeClr val="dk1"/>
                          </a:solidFill>
                          <a:latin typeface="+mn-lt"/>
                          <a:ea typeface="+mn-ea"/>
                          <a:cs typeface="+mn-cs"/>
                        </a:rPr>
                        <a:t>regionale</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locale cu </a:t>
                      </a:r>
                      <a:r>
                        <a:rPr lang="en-US" sz="1300" b="0" kern="1200" dirty="0" err="1">
                          <a:solidFill>
                            <a:schemeClr val="dk1"/>
                          </a:solidFill>
                          <a:latin typeface="+mn-lt"/>
                          <a:ea typeface="+mn-ea"/>
                          <a:cs typeface="+mn-cs"/>
                        </a:rPr>
                        <a:t>responsabilități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în</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gestiunea</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sistemului</a:t>
                      </a:r>
                      <a:r>
                        <a:rPr lang="en-US" sz="1300" b="0" kern="1200" dirty="0">
                          <a:solidFill>
                            <a:schemeClr val="dk1"/>
                          </a:solidFill>
                          <a:latin typeface="+mn-lt"/>
                          <a:ea typeface="+mn-ea"/>
                          <a:cs typeface="+mn-cs"/>
                        </a:rPr>
                        <a:t> de </a:t>
                      </a:r>
                      <a:r>
                        <a:rPr lang="en-US" sz="1300" b="0" kern="1200" dirty="0" err="1">
                          <a:solidFill>
                            <a:schemeClr val="dk1"/>
                          </a:solidFill>
                          <a:latin typeface="+mn-lt"/>
                          <a:ea typeface="+mn-ea"/>
                          <a:cs typeface="+mn-cs"/>
                        </a:rPr>
                        <a:t>învățământ</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Elevi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și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studenți</a:t>
                      </a:r>
                      <a:r>
                        <a:rPr lang="en-US" sz="1300" b="0" kern="1200" dirty="0">
                          <a:solidFill>
                            <a:schemeClr val="dk1"/>
                          </a:solidFill>
                          <a:latin typeface="+mn-lt"/>
                          <a:ea typeface="+mn-ea"/>
                          <a:cs typeface="+mn-cs"/>
                        </a:rPr>
                        <a:t> (ISCED 1-8), </a:t>
                      </a:r>
                      <a:r>
                        <a:rPr lang="en-US" sz="1300" b="0" kern="1200" dirty="0" err="1">
                          <a:solidFill>
                            <a:schemeClr val="dk1"/>
                          </a:solidFill>
                          <a:latin typeface="+mn-lt"/>
                          <a:ea typeface="+mn-ea"/>
                          <a:cs typeface="+mn-cs"/>
                        </a:rPr>
                        <a:t>postdoctoranzi</a:t>
                      </a:r>
                      <a:r>
                        <a:rPr lang="en-US" sz="1300" b="0" kern="1200" dirty="0">
                          <a:solidFill>
                            <a:schemeClr val="dk1"/>
                          </a:solidFill>
                          <a:latin typeface="+mn-lt"/>
                          <a:ea typeface="+mn-ea"/>
                          <a:cs typeface="+mn-cs"/>
                        </a:rPr>
                        <a:t>;</a:t>
                      </a:r>
                    </a:p>
                    <a:p>
                      <a:pPr marL="285750" indent="-285750" algn="just">
                        <a:buFont typeface="Arial" panose="020B0604020202020204" pitchFamily="34" charset="0"/>
                        <a:buChar char="•"/>
                      </a:pPr>
                      <a:r>
                        <a:rPr lang="en-US" sz="1300" b="0" kern="1200" dirty="0">
                          <a:solidFill>
                            <a:schemeClr val="dk1"/>
                          </a:solidFill>
                          <a:latin typeface="+mn-lt"/>
                          <a:ea typeface="+mn-ea"/>
                          <a:cs typeface="+mn-cs"/>
                        </a:rPr>
                        <a:t>Personal didactic: Personal cu </a:t>
                      </a:r>
                      <a:r>
                        <a:rPr lang="en-US" sz="1300" b="0" kern="1200" dirty="0" err="1">
                          <a:solidFill>
                            <a:schemeClr val="dk1"/>
                          </a:solidFill>
                          <a:latin typeface="+mn-lt"/>
                          <a:ea typeface="+mn-ea"/>
                          <a:cs typeface="+mn-cs"/>
                        </a:rPr>
                        <a:t>atribuții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în</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domeniul</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educației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altul</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decât</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cel</a:t>
                      </a:r>
                      <a:r>
                        <a:rPr lang="en-US" sz="1300" b="0" kern="1200" dirty="0">
                          <a:solidFill>
                            <a:schemeClr val="dk1"/>
                          </a:solidFill>
                          <a:latin typeface="+mn-lt"/>
                          <a:ea typeface="+mn-ea"/>
                          <a:cs typeface="+mn-cs"/>
                        </a:rPr>
                        <a:t> didactic; </a:t>
                      </a:r>
                      <a:endParaRPr lang="ro-RO" sz="13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300" b="0" kern="1200" dirty="0" err="1">
                          <a:solidFill>
                            <a:schemeClr val="dk1"/>
                          </a:solidFill>
                          <a:latin typeface="+mn-lt"/>
                          <a:ea typeface="+mn-ea"/>
                          <a:cs typeface="+mn-cs"/>
                        </a:rPr>
                        <a:t>Părinți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reprezentanți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legali</a:t>
                      </a:r>
                      <a:r>
                        <a:rPr lang="en-US" sz="1300" b="0" kern="1200" dirty="0">
                          <a:solidFill>
                            <a:schemeClr val="dk1"/>
                          </a:solidFill>
                          <a:latin typeface="+mn-lt"/>
                          <a:ea typeface="+mn-ea"/>
                          <a:cs typeface="+mn-cs"/>
                        </a:rPr>
                        <a:t>/ </a:t>
                      </a:r>
                      <a:r>
                        <a:rPr lang="en-US" sz="1300" b="0" kern="1200" dirty="0" err="1">
                          <a:solidFill>
                            <a:schemeClr val="dk1"/>
                          </a:solidFill>
                          <a:latin typeface="+mn-lt"/>
                          <a:ea typeface="+mn-ea"/>
                          <a:cs typeface="+mn-cs"/>
                        </a:rPr>
                        <a:t>tutori</a:t>
                      </a:r>
                      <a:r>
                        <a:rPr lang="en-US" sz="1300" b="0" kern="1200" dirty="0">
                          <a:solidFill>
                            <a:schemeClr val="dk1"/>
                          </a:solidFill>
                          <a:latin typeface="+mn-lt"/>
                          <a:ea typeface="+mn-ea"/>
                          <a:cs typeface="+mn-cs"/>
                        </a:rPr>
                        <a:t>.</a:t>
                      </a:r>
                      <a:endParaRPr lang="ro-RO" sz="1300" b="0" kern="1200" noProof="0" dirty="0">
                        <a:solidFill>
                          <a:schemeClr val="dk1"/>
                        </a:solidFill>
                        <a:latin typeface="+mn-lt"/>
                        <a:ea typeface="+mn-ea"/>
                        <a:cs typeface="+mn-cs"/>
                      </a:endParaRPr>
                    </a:p>
                    <a:p>
                      <a:pPr algn="just"/>
                      <a:endParaRPr lang="en-US" sz="1300" dirty="0"/>
                    </a:p>
                  </a:txBody>
                  <a:tcPr/>
                </a:tc>
                <a:tc rowSpan="2">
                  <a:txBody>
                    <a:bodyPr/>
                    <a:lstStyle/>
                    <a:p>
                      <a:pPr marL="285750" indent="-285750" algn="just">
                        <a:buFont typeface="Arial" panose="020B0604020202020204" pitchFamily="34" charset="0"/>
                        <a:buChar char="•"/>
                      </a:pPr>
                      <a:r>
                        <a:rPr lang="ro-RO" sz="1500" b="0" kern="1200" dirty="0">
                          <a:solidFill>
                            <a:schemeClr val="dk1"/>
                          </a:solidFill>
                          <a:latin typeface="+mn-lt"/>
                          <a:ea typeface="+mn-ea"/>
                          <a:cs typeface="+mn-cs"/>
                        </a:rPr>
                        <a:t>21 mil euro alocare FSE+</a:t>
                      </a:r>
                    </a:p>
                    <a:p>
                      <a:pPr marL="285750" indent="-285750" algn="just">
                        <a:buFont typeface="Arial" panose="020B0604020202020204" pitchFamily="34" charset="0"/>
                        <a:buChar char="•"/>
                      </a:pPr>
                      <a:r>
                        <a:rPr lang="ro-RO" sz="1500" b="0" kern="1200" dirty="0">
                          <a:solidFill>
                            <a:schemeClr val="dk1"/>
                          </a:solidFill>
                          <a:latin typeface="+mn-lt"/>
                          <a:ea typeface="+mn-ea"/>
                          <a:cs typeface="+mn-cs"/>
                        </a:rPr>
                        <a:t>5,09 mil euro alocare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0">
                <a:tc rowSpan="2">
                  <a:txBody>
                    <a:bodyPr/>
                    <a:lstStyle/>
                    <a:p>
                      <a:r>
                        <a:rPr lang="ro-RO" sz="1500" b="0" noProof="0" dirty="0"/>
                        <a:t>7.e.7. Mobilitate internațională Erasmus+</a:t>
                      </a:r>
                    </a:p>
                  </a:txBody>
                  <a:tcPr anchor="ctr"/>
                </a:tc>
                <a:tc rowSpan="2">
                  <a:txBody>
                    <a:bodyPr/>
                    <a:lstStyle/>
                    <a:p>
                      <a:pPr marL="285750" indent="-285750">
                        <a:buFont typeface="Arial" panose="020B0604020202020204" pitchFamily="34" charset="0"/>
                        <a:buChar char="•"/>
                      </a:pPr>
                      <a:r>
                        <a:rPr lang="ro-RO" sz="1500" b="0" noProof="0" dirty="0"/>
                        <a:t>Suplimentarea burselor pentru instituțiile Acreditate Erasmus+;</a:t>
                      </a:r>
                    </a:p>
                    <a:p>
                      <a:pPr marL="285750" indent="-285750">
                        <a:buFont typeface="Arial" panose="020B0604020202020204" pitchFamily="34" charset="0"/>
                        <a:buChar char="•"/>
                      </a:pPr>
                      <a:r>
                        <a:rPr lang="ro-RO" sz="1500" b="0" noProof="0" dirty="0"/>
                        <a:t>Top-</a:t>
                      </a:r>
                      <a:r>
                        <a:rPr lang="ro-RO" sz="1500" b="0" noProof="0" dirty="0" err="1"/>
                        <a:t>up</a:t>
                      </a:r>
                      <a:r>
                        <a:rPr lang="ro-RO" sz="1500" b="0" noProof="0" dirty="0"/>
                        <a:t> pentru studenții defavorizați.</a:t>
                      </a:r>
                    </a:p>
                  </a:txBody>
                  <a:tcPr anchor="ctr"/>
                </a:tc>
                <a:tc vMerge="1">
                  <a:txBody>
                    <a:bodyPr/>
                    <a:lstStyle/>
                    <a:p>
                      <a:endParaRPr lang="ro-RO" dirty="0"/>
                    </a:p>
                  </a:txBody>
                  <a:tcPr/>
                </a:tc>
                <a:tc vMerge="1">
                  <a:txBody>
                    <a:bodyPr/>
                    <a:lstStyle/>
                    <a:p>
                      <a:endParaRPr lang="en-US"/>
                    </a:p>
                  </a:txBody>
                  <a:tcPr/>
                </a:tc>
                <a:extLst>
                  <a:ext uri="{0D108BD9-81ED-4DB2-BD59-A6C34878D82A}">
                    <a16:rowId xmlns:a16="http://schemas.microsoft.com/office/drawing/2014/main" val="10004"/>
                  </a:ext>
                </a:extLst>
              </a:tr>
              <a:tr h="1554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indent="-285750" algn="just">
                        <a:buFont typeface="Arial" panose="020B0604020202020204" pitchFamily="34" charset="0"/>
                        <a:buChar char="•"/>
                      </a:pPr>
                      <a:r>
                        <a:rPr lang="ro-RO" sz="1500" b="0" kern="1200" dirty="0">
                          <a:solidFill>
                            <a:schemeClr val="dk1"/>
                          </a:solidFill>
                          <a:latin typeface="+mn-lt"/>
                          <a:ea typeface="+mn-ea"/>
                          <a:cs typeface="+mn-cs"/>
                        </a:rPr>
                        <a:t>20 mil euro alocare FSE+</a:t>
                      </a:r>
                    </a:p>
                    <a:p>
                      <a:pPr marL="285750" indent="-285750" algn="just">
                        <a:buFont typeface="Arial" panose="020B0604020202020204" pitchFamily="34" charset="0"/>
                        <a:buChar char="•"/>
                      </a:pPr>
                      <a:r>
                        <a:rPr lang="ro-RO" sz="1500" b="0" kern="1200" dirty="0">
                          <a:solidFill>
                            <a:schemeClr val="dk1"/>
                          </a:solidFill>
                          <a:latin typeface="+mn-lt"/>
                          <a:ea typeface="+mn-ea"/>
                          <a:cs typeface="+mn-cs"/>
                        </a:rPr>
                        <a:t>4,85 mil euro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3864704804"/>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D715D577-197F-8B0E-F998-AAB0D2A768F8}"/>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D74E794B-348C-1AD7-DF0C-2CE9B4349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4192390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09600" y="1296726"/>
            <a:ext cx="10972799"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8  Creșterea accesibilității, atractivității și calității învățământului profesional și tehnic</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09366171"/>
              </p:ext>
            </p:extLst>
          </p:nvPr>
        </p:nvGraphicFramePr>
        <p:xfrm>
          <a:off x="609600" y="1960362"/>
          <a:ext cx="10972799" cy="4157514"/>
        </p:xfrm>
        <a:graphic>
          <a:graphicData uri="http://schemas.openxmlformats.org/drawingml/2006/table">
            <a:tbl>
              <a:tblPr firstRow="1" bandRow="1">
                <a:tableStyleId>{93296810-A885-4BE3-A3E7-6D5BEEA58F35}</a:tableStyleId>
              </a:tblPr>
              <a:tblGrid>
                <a:gridCol w="2412437">
                  <a:extLst>
                    <a:ext uri="{9D8B030D-6E8A-4147-A177-3AD203B41FA5}">
                      <a16:colId xmlns:a16="http://schemas.microsoft.com/office/drawing/2014/main" val="20000"/>
                    </a:ext>
                  </a:extLst>
                </a:gridCol>
                <a:gridCol w="4273354">
                  <a:extLst>
                    <a:ext uri="{9D8B030D-6E8A-4147-A177-3AD203B41FA5}">
                      <a16:colId xmlns:a16="http://schemas.microsoft.com/office/drawing/2014/main" val="20001"/>
                    </a:ext>
                  </a:extLst>
                </a:gridCol>
                <a:gridCol w="2143504">
                  <a:extLst>
                    <a:ext uri="{9D8B030D-6E8A-4147-A177-3AD203B41FA5}">
                      <a16:colId xmlns:a16="http://schemas.microsoft.com/office/drawing/2014/main" val="20002"/>
                    </a:ext>
                  </a:extLst>
                </a:gridCol>
                <a:gridCol w="2143504">
                  <a:extLst>
                    <a:ext uri="{9D8B030D-6E8A-4147-A177-3AD203B41FA5}">
                      <a16:colId xmlns:a16="http://schemas.microsoft.com/office/drawing/2014/main" val="871710093"/>
                    </a:ext>
                  </a:extLst>
                </a:gridCol>
              </a:tblGrid>
              <a:tr h="634534">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906477">
                <a:tc>
                  <a:txBody>
                    <a:bodyPr/>
                    <a:lstStyle/>
                    <a:p>
                      <a:r>
                        <a:rPr lang="ro-RO" sz="1500" b="0" noProof="0" dirty="0"/>
                        <a:t>8.e.1.</a:t>
                      </a:r>
                      <a:r>
                        <a:rPr lang="ro-RO" sz="1500" b="0" baseline="0" noProof="0" dirty="0"/>
                        <a:t> </a:t>
                      </a:r>
                      <a:r>
                        <a:rPr lang="ro-RO" sz="1500" b="0" noProof="0" dirty="0"/>
                        <a:t>Optimizarea mecanismelor de monitorizare, evaluare politici și anticipare competențe Învățământ Profesional </a:t>
                      </a:r>
                      <a:r>
                        <a:rPr lang="ro-RO" sz="1500" b="0" noProof="0"/>
                        <a:t>și Tehnic (ÎPT)</a:t>
                      </a:r>
                      <a:endParaRPr lang="ro-RO" sz="1500" b="0" noProof="0" dirty="0"/>
                    </a:p>
                  </a:txBody>
                  <a:tcPr anchor="ctr"/>
                </a:tc>
                <a:tc>
                  <a:txBody>
                    <a:bodyPr/>
                    <a:lstStyle/>
                    <a:p>
                      <a:pPr marL="285750" indent="-285750">
                        <a:buFont typeface="Arial" panose="020B0604020202020204" pitchFamily="34" charset="0"/>
                        <a:buChar char="•"/>
                      </a:pPr>
                      <a:r>
                        <a:rPr lang="ro-RO" sz="1500" b="0" noProof="0" dirty="0"/>
                        <a:t>Formare actori relevanți/ aplicare metodologii;</a:t>
                      </a:r>
                    </a:p>
                    <a:p>
                      <a:pPr marL="285750" indent="-285750">
                        <a:buFont typeface="Arial" panose="020B0604020202020204" pitchFamily="34" charset="0"/>
                        <a:buChar char="•"/>
                      </a:pPr>
                      <a:r>
                        <a:rPr lang="ro-RO" sz="1500" b="0" noProof="0" dirty="0"/>
                        <a:t>Aplicare/dezvoltare mecanism anticipare competențe;</a:t>
                      </a:r>
                    </a:p>
                    <a:p>
                      <a:pPr marL="285750" indent="-285750">
                        <a:buFont typeface="Arial" panose="020B0604020202020204" pitchFamily="34" charset="0"/>
                        <a:buChar char="•"/>
                      </a:pPr>
                      <a:r>
                        <a:rPr lang="ro-RO" sz="1500" b="0" noProof="0" dirty="0"/>
                        <a:t>Actualizarea documentelor de planificare strategică în ÎPT;</a:t>
                      </a:r>
                    </a:p>
                    <a:p>
                      <a:pPr marL="285750" indent="-285750">
                        <a:buFont typeface="Arial" panose="020B0604020202020204" pitchFamily="34" charset="0"/>
                        <a:buChar char="•"/>
                      </a:pPr>
                      <a:r>
                        <a:rPr lang="ro-RO" sz="1500" b="0" noProof="0" dirty="0"/>
                        <a:t>Platformă contracte individuale de pregătire practică a elevilor. </a:t>
                      </a:r>
                    </a:p>
                  </a:txBody>
                  <a:tcPr anchor="ctr"/>
                </a:tc>
                <a:tc rowSpan="3">
                  <a:txBody>
                    <a:bodyPr/>
                    <a:lstStyle/>
                    <a:p>
                      <a:pPr marL="285750" indent="-285750" algn="just">
                        <a:buFont typeface="Arial" panose="020B0604020202020204" pitchFamily="34" charset="0"/>
                        <a:buChar char="•"/>
                      </a:pPr>
                      <a:r>
                        <a:rPr lang="ro-RO" sz="1300" b="0" noProof="0" dirty="0"/>
                        <a:t>Unități și instituții de învățământ ce oferă servicii educaționale (</a:t>
                      </a:r>
                      <a:r>
                        <a:rPr lang="ro-RO" sz="1300" b="0" noProof="0" dirty="0" err="1"/>
                        <a:t>ÎPT</a:t>
                      </a:r>
                      <a:r>
                        <a:rPr lang="ro-RO" sz="1300" b="0" noProof="0" dirty="0"/>
                        <a:t>);</a:t>
                      </a:r>
                    </a:p>
                    <a:p>
                      <a:pPr marL="285750" indent="-285750" algn="just">
                        <a:buFont typeface="Arial" panose="020B0604020202020204" pitchFamily="34" charset="0"/>
                        <a:buChar char="•"/>
                      </a:pPr>
                      <a:r>
                        <a:rPr lang="ro-RO" sz="1300" b="0" noProof="0" dirty="0"/>
                        <a:t>Elevi din învățământul profesional și tehnic;</a:t>
                      </a:r>
                    </a:p>
                    <a:p>
                      <a:pPr marL="285750" indent="-285750" algn="just">
                        <a:buFont typeface="Arial" panose="020B0604020202020204" pitchFamily="34" charset="0"/>
                        <a:buChar char="•"/>
                      </a:pPr>
                      <a:r>
                        <a:rPr lang="ro-RO" sz="1300" b="0" noProof="0" dirty="0"/>
                        <a:t>Elevi de gimnaziu;</a:t>
                      </a:r>
                    </a:p>
                    <a:p>
                      <a:pPr marL="285750" indent="-285750" algn="just">
                        <a:buFont typeface="Arial" panose="020B0604020202020204" pitchFamily="34" charset="0"/>
                        <a:buChar char="•"/>
                      </a:pPr>
                      <a:r>
                        <a:rPr lang="ro-RO" sz="1300" b="0" noProof="0" dirty="0"/>
                        <a:t>Cursanți din învățământul dual;</a:t>
                      </a:r>
                    </a:p>
                    <a:p>
                      <a:pPr marL="285750" indent="-285750" algn="just">
                        <a:buFont typeface="Arial" panose="020B0604020202020204" pitchFamily="34" charset="0"/>
                        <a:buChar char="•"/>
                      </a:pPr>
                      <a:r>
                        <a:rPr lang="ro-RO" sz="1300" b="0" noProof="0" dirty="0"/>
                        <a:t>Personal didactic din învățământul profesional și tehnic;</a:t>
                      </a:r>
                    </a:p>
                    <a:p>
                      <a:pPr marL="285750" indent="-285750" algn="just">
                        <a:buFont typeface="Arial" panose="020B0604020202020204" pitchFamily="34" charset="0"/>
                        <a:buChar char="•"/>
                      </a:pPr>
                      <a:r>
                        <a:rPr lang="ro-RO" sz="1300" b="0" noProof="0" dirty="0"/>
                        <a:t>Personal cu atribuții în domeniul educației, altul decât cel didactic</a:t>
                      </a:r>
                    </a:p>
                  </a:txBody>
                  <a:tcPr anchor="ctr"/>
                </a:tc>
                <a:tc rowSpan="2">
                  <a:txBody>
                    <a:bodyPr/>
                    <a:lstStyle/>
                    <a:p>
                      <a:pPr marL="285750" indent="-285750">
                        <a:buFont typeface="Arial" panose="020B0604020202020204" pitchFamily="34" charset="0"/>
                        <a:buChar char="•"/>
                      </a:pPr>
                      <a:r>
                        <a:rPr lang="ro-RO" sz="1500" b="0" noProof="0" dirty="0"/>
                        <a:t>6,8 mil euro alocare FSE+</a:t>
                      </a:r>
                    </a:p>
                    <a:p>
                      <a:pPr marL="285750" indent="-285750">
                        <a:buFont typeface="Arial" panose="020B0604020202020204" pitchFamily="34" charset="0"/>
                        <a:buChar char="•"/>
                      </a:pPr>
                      <a:r>
                        <a:rPr lang="ro-RO" sz="1500" b="0" noProof="0" dirty="0"/>
                        <a:t>1,2 mil euro alocare buget de stat</a:t>
                      </a:r>
                    </a:p>
                  </a:txBody>
                  <a:tcPr anchor="ctr"/>
                </a:tc>
                <a:extLst>
                  <a:ext uri="{0D108BD9-81ED-4DB2-BD59-A6C34878D82A}">
                    <a16:rowId xmlns:a16="http://schemas.microsoft.com/office/drawing/2014/main" val="10001"/>
                  </a:ext>
                </a:extLst>
              </a:tr>
              <a:tr h="0">
                <a:tc rowSpan="2">
                  <a:txBody>
                    <a:bodyPr/>
                    <a:lstStyle/>
                    <a:p>
                      <a:r>
                        <a:rPr lang="ro-RO" sz="1500" b="0" noProof="0"/>
                        <a:t>8.e.2. Aplicare mecanism privind asigurarea calității învățării la locul de muncă (WBL) </a:t>
                      </a:r>
                    </a:p>
                  </a:txBody>
                  <a:tcPr anchor="ctr"/>
                </a:tc>
                <a:tc rowSpan="2">
                  <a:txBody>
                    <a:bodyPr/>
                    <a:lstStyle/>
                    <a:p>
                      <a:pPr marL="285750" indent="-285750">
                        <a:buFont typeface="Arial" panose="020B0604020202020204" pitchFamily="34" charset="0"/>
                        <a:buChar char="•"/>
                      </a:pPr>
                      <a:r>
                        <a:rPr lang="ro-RO" sz="1500" b="0" noProof="0" dirty="0"/>
                        <a:t>Metodologie aplicare mecanism si standarde asociate;</a:t>
                      </a:r>
                    </a:p>
                    <a:p>
                      <a:pPr marL="285750" indent="-285750">
                        <a:buFont typeface="Arial" panose="020B0604020202020204" pitchFamily="34" charset="0"/>
                        <a:buChar char="•"/>
                      </a:pPr>
                      <a:r>
                        <a:rPr lang="ro-RO" sz="1500" b="0" noProof="0" dirty="0"/>
                        <a:t>Metodologie acreditare operatori economici /certificare calificări;</a:t>
                      </a:r>
                    </a:p>
                    <a:p>
                      <a:pPr marL="285750" indent="-285750">
                        <a:buFont typeface="Arial" panose="020B0604020202020204" pitchFamily="34" charset="0"/>
                        <a:buChar char="•"/>
                      </a:pPr>
                      <a:r>
                        <a:rPr lang="ro-RO" sz="1500" b="0" noProof="0" dirty="0"/>
                        <a:t>Formare monitori de calitate / vizite de monitorizare firme.</a:t>
                      </a:r>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r h="17602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indent="-285750">
                        <a:buFont typeface="Arial" panose="020B0604020202020204" pitchFamily="34" charset="0"/>
                        <a:buChar char="•"/>
                      </a:pPr>
                      <a:r>
                        <a:rPr lang="ro-RO" sz="1500" b="0" noProof="0" dirty="0"/>
                        <a:t>25 mil euro alocare FSE+</a:t>
                      </a:r>
                    </a:p>
                    <a:p>
                      <a:pPr marL="285750" indent="-285750">
                        <a:buFont typeface="Arial" panose="020B0604020202020204" pitchFamily="34" charset="0"/>
                        <a:buChar char="•"/>
                      </a:pPr>
                      <a:r>
                        <a:rPr lang="ro-RO" sz="1500" b="0" noProof="0" dirty="0"/>
                        <a:t>4,41 mil euro alocare buget de stat</a:t>
                      </a:r>
                    </a:p>
                  </a:txBody>
                  <a:tcPr anchor="ctr"/>
                </a:tc>
                <a:extLst>
                  <a:ext uri="{0D108BD9-81ED-4DB2-BD59-A6C34878D82A}">
                    <a16:rowId xmlns:a16="http://schemas.microsoft.com/office/drawing/2014/main" val="4015929860"/>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182A26BA-55D7-51CC-579F-8942CFEF6B9F}"/>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97D7DB64-C43D-08C5-436A-FDD562CB5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371022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09600" y="1296726"/>
            <a:ext cx="10972799"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8  Creșterea accesibilității, atractivității și calității învățământului profesional și tehnic</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08648962"/>
              </p:ext>
            </p:extLst>
          </p:nvPr>
        </p:nvGraphicFramePr>
        <p:xfrm>
          <a:off x="609600" y="1960362"/>
          <a:ext cx="10972799" cy="4429294"/>
        </p:xfrm>
        <a:graphic>
          <a:graphicData uri="http://schemas.openxmlformats.org/drawingml/2006/table">
            <a:tbl>
              <a:tblPr firstRow="1" bandRow="1">
                <a:tableStyleId>{93296810-A885-4BE3-A3E7-6D5BEEA58F35}</a:tableStyleId>
              </a:tblPr>
              <a:tblGrid>
                <a:gridCol w="2412437">
                  <a:extLst>
                    <a:ext uri="{9D8B030D-6E8A-4147-A177-3AD203B41FA5}">
                      <a16:colId xmlns:a16="http://schemas.microsoft.com/office/drawing/2014/main" val="20000"/>
                    </a:ext>
                  </a:extLst>
                </a:gridCol>
                <a:gridCol w="4273354">
                  <a:extLst>
                    <a:ext uri="{9D8B030D-6E8A-4147-A177-3AD203B41FA5}">
                      <a16:colId xmlns:a16="http://schemas.microsoft.com/office/drawing/2014/main" val="20001"/>
                    </a:ext>
                  </a:extLst>
                </a:gridCol>
                <a:gridCol w="2143504">
                  <a:extLst>
                    <a:ext uri="{9D8B030D-6E8A-4147-A177-3AD203B41FA5}">
                      <a16:colId xmlns:a16="http://schemas.microsoft.com/office/drawing/2014/main" val="20002"/>
                    </a:ext>
                  </a:extLst>
                </a:gridCol>
                <a:gridCol w="2143504">
                  <a:extLst>
                    <a:ext uri="{9D8B030D-6E8A-4147-A177-3AD203B41FA5}">
                      <a16:colId xmlns:a16="http://schemas.microsoft.com/office/drawing/2014/main" val="871710093"/>
                    </a:ext>
                  </a:extLst>
                </a:gridCol>
              </a:tblGrid>
              <a:tr h="634534">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835234">
                <a:tc>
                  <a:txBody>
                    <a:bodyPr/>
                    <a:lstStyle/>
                    <a:p>
                      <a:r>
                        <a:rPr lang="ro-RO" sz="1500" b="0" noProof="0" dirty="0"/>
                        <a:t>8.e.3. Creșterea calității și a validității proceselor de predare-învățare-evaluare în ÎPT</a:t>
                      </a:r>
                    </a:p>
                  </a:txBody>
                  <a:tcPr anchor="ctr"/>
                </a:tc>
                <a:tc>
                  <a:txBody>
                    <a:bodyPr/>
                    <a:lstStyle/>
                    <a:p>
                      <a:pPr marL="285750" indent="-285750">
                        <a:buFont typeface="Arial" panose="020B0604020202020204" pitchFamily="34" charset="0"/>
                        <a:buChar char="•"/>
                      </a:pPr>
                      <a:r>
                        <a:rPr lang="ro-RO" sz="1500" b="0" noProof="0" dirty="0"/>
                        <a:t>Stagii de practică cadre didactice la operatori;</a:t>
                      </a:r>
                    </a:p>
                    <a:p>
                      <a:pPr marL="285750" indent="-285750">
                        <a:buFont typeface="Arial" panose="020B0604020202020204" pitchFamily="34" charset="0"/>
                        <a:buChar char="•"/>
                      </a:pPr>
                      <a:r>
                        <a:rPr lang="ro-RO" sz="1500" b="0" noProof="0" dirty="0"/>
                        <a:t>rețele parteneriale pentru dezvoltare caracter practic discipline.</a:t>
                      </a:r>
                    </a:p>
                  </a:txBody>
                  <a:tcPr anchor="ctr"/>
                </a:tc>
                <a:tc rowSpan="2">
                  <a:txBody>
                    <a:bodyPr/>
                    <a:lstStyle/>
                    <a:p>
                      <a:pPr marL="285750" indent="-285750" algn="just">
                        <a:buFont typeface="Arial" panose="020B0604020202020204" pitchFamily="34" charset="0"/>
                        <a:buChar char="•"/>
                      </a:pPr>
                      <a:r>
                        <a:rPr lang="ro-RO" sz="1400" b="0" noProof="0" dirty="0"/>
                        <a:t>Unități și instituții de învățământ ce oferă servicii educaționale (ÎPT);</a:t>
                      </a:r>
                    </a:p>
                    <a:p>
                      <a:pPr marL="285750" indent="-285750" algn="just">
                        <a:buFont typeface="Arial" panose="020B0604020202020204" pitchFamily="34" charset="0"/>
                        <a:buChar char="•"/>
                      </a:pPr>
                      <a:r>
                        <a:rPr lang="ro-RO" sz="1400" b="0" noProof="0" dirty="0"/>
                        <a:t>Elevi din învățământul profesional și tehnic;</a:t>
                      </a:r>
                    </a:p>
                    <a:p>
                      <a:pPr marL="285750" indent="-285750" algn="just">
                        <a:buFont typeface="Arial" panose="020B0604020202020204" pitchFamily="34" charset="0"/>
                        <a:buChar char="•"/>
                      </a:pPr>
                      <a:r>
                        <a:rPr lang="ro-RO" sz="1400" b="0" noProof="0" dirty="0"/>
                        <a:t>Elevi de gimnaziu;</a:t>
                      </a:r>
                    </a:p>
                    <a:p>
                      <a:pPr marL="285750" indent="-285750" algn="just">
                        <a:buFont typeface="Arial" panose="020B0604020202020204" pitchFamily="34" charset="0"/>
                        <a:buChar char="•"/>
                      </a:pPr>
                      <a:r>
                        <a:rPr lang="ro-RO" sz="1400" b="0" noProof="0" dirty="0"/>
                        <a:t>Cursanți din învățământul dual;</a:t>
                      </a:r>
                    </a:p>
                    <a:p>
                      <a:pPr marL="285750" indent="-285750" algn="just">
                        <a:buFont typeface="Arial" panose="020B0604020202020204" pitchFamily="34" charset="0"/>
                        <a:buChar char="•"/>
                      </a:pPr>
                      <a:r>
                        <a:rPr lang="ro-RO" sz="1400" b="0" noProof="0" dirty="0"/>
                        <a:t>Personal didactic din învățământul profesional și tehnic;</a:t>
                      </a:r>
                    </a:p>
                    <a:p>
                      <a:pPr marL="285750" indent="-285750" algn="just">
                        <a:buFont typeface="Arial" panose="020B0604020202020204" pitchFamily="34" charset="0"/>
                        <a:buChar char="•"/>
                      </a:pPr>
                      <a:r>
                        <a:rPr lang="ro-RO" sz="1400" b="0" noProof="0" dirty="0"/>
                        <a:t>Personal cu atribuții în domeniul educației, altul decât cel didactic</a:t>
                      </a:r>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6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1,06 mil euro alocare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2788920">
                <a:tc>
                  <a:txBody>
                    <a:bodyPr/>
                    <a:lstStyle/>
                    <a:p>
                      <a:r>
                        <a:rPr lang="ro-RO" sz="1500" b="0" noProof="0" dirty="0"/>
                        <a:t>8.e.4. Recunoașterea excelenței în ÎPT, cu accent pe digitalizare și dezvoltare durabilă</a:t>
                      </a:r>
                    </a:p>
                  </a:txBody>
                  <a:tcPr anchor="ctr"/>
                </a:tc>
                <a:tc>
                  <a:txBody>
                    <a:bodyPr/>
                    <a:lstStyle/>
                    <a:p>
                      <a:pPr marL="285750" indent="-285750">
                        <a:buFont typeface="Arial" panose="020B0604020202020204" pitchFamily="34" charset="0"/>
                        <a:buChar char="•"/>
                      </a:pPr>
                      <a:r>
                        <a:rPr lang="ro-RO" sz="1500" b="0" noProof="0" dirty="0"/>
                        <a:t>Propunerea metodologiei pentru</a:t>
                      </a:r>
                      <a:r>
                        <a:rPr lang="ro-RO" sz="1500" b="0" baseline="0" noProof="0" dirty="0"/>
                        <a:t> obținerea diplomei de excelență;</a:t>
                      </a:r>
                    </a:p>
                    <a:p>
                      <a:pPr marL="285750" indent="-285750">
                        <a:buFont typeface="Arial" panose="020B0604020202020204" pitchFamily="34" charset="0"/>
                        <a:buChar char="•"/>
                      </a:pPr>
                      <a:r>
                        <a:rPr lang="ro-RO" sz="1500" b="0" baseline="0" noProof="0" dirty="0"/>
                        <a:t>Susținerea dezvoltării centrelor de excelență în ÎPT</a:t>
                      </a:r>
                      <a:endParaRPr lang="ro-RO" sz="1500" b="0" noProof="0" dirty="0"/>
                    </a:p>
                  </a:txBody>
                  <a:tcPr anchor="ctr"/>
                </a:tc>
                <a:tc vMerge="1">
                  <a:txBody>
                    <a:bodyPr/>
                    <a:lstStyle/>
                    <a:p>
                      <a:endParaRPr lang="en-US"/>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4,85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1,18 alocare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182A26BA-55D7-51CC-579F-8942CFEF6B9F}"/>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97D7DB64-C43D-08C5-436A-FDD562CB5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132121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Pentagon 12">
            <a:extLst>
              <a:ext uri="{FF2B5EF4-FFF2-40B4-BE49-F238E27FC236}">
                <a16:creationId xmlns:a16="http://schemas.microsoft.com/office/drawing/2014/main" id="{3C6A3931-246F-4AA5-B8FD-FD4D53361B99}"/>
              </a:ext>
            </a:extLst>
          </p:cNvPr>
          <p:cNvSpPr/>
          <p:nvPr/>
        </p:nvSpPr>
        <p:spPr>
          <a:xfrm flipH="1">
            <a:off x="2881343" y="1528188"/>
            <a:ext cx="8890128" cy="775105"/>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4" name="Pentagon 9">
            <a:extLst>
              <a:ext uri="{FF2B5EF4-FFF2-40B4-BE49-F238E27FC236}">
                <a16:creationId xmlns:a16="http://schemas.microsoft.com/office/drawing/2014/main" id="{7E718712-7A55-4706-B66A-5944C671775B}"/>
              </a:ext>
            </a:extLst>
          </p:cNvPr>
          <p:cNvSpPr/>
          <p:nvPr/>
        </p:nvSpPr>
        <p:spPr>
          <a:xfrm>
            <a:off x="868530" y="1576832"/>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7" name="Pentagon 12">
            <a:extLst>
              <a:ext uri="{FF2B5EF4-FFF2-40B4-BE49-F238E27FC236}">
                <a16:creationId xmlns:a16="http://schemas.microsoft.com/office/drawing/2014/main" id="{5183DFDD-8961-469D-9C48-529EDD91DC05}"/>
              </a:ext>
            </a:extLst>
          </p:cNvPr>
          <p:cNvSpPr/>
          <p:nvPr/>
        </p:nvSpPr>
        <p:spPr>
          <a:xfrm flipH="1">
            <a:off x="2881341" y="2422866"/>
            <a:ext cx="8890126" cy="782258"/>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9" name="Pentagon 12">
            <a:extLst>
              <a:ext uri="{FF2B5EF4-FFF2-40B4-BE49-F238E27FC236}">
                <a16:creationId xmlns:a16="http://schemas.microsoft.com/office/drawing/2014/main" id="{A78C7E0A-9715-4E48-9991-8ADE2F8DDF1F}"/>
              </a:ext>
            </a:extLst>
          </p:cNvPr>
          <p:cNvSpPr/>
          <p:nvPr/>
        </p:nvSpPr>
        <p:spPr>
          <a:xfrm flipH="1">
            <a:off x="2714047" y="3324809"/>
            <a:ext cx="9057419"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21" name="Pentagon 12">
            <a:extLst>
              <a:ext uri="{FF2B5EF4-FFF2-40B4-BE49-F238E27FC236}">
                <a16:creationId xmlns:a16="http://schemas.microsoft.com/office/drawing/2014/main" id="{DA563735-BAB7-4BC4-8F0C-152ABF527B32}"/>
              </a:ext>
            </a:extLst>
          </p:cNvPr>
          <p:cNvSpPr/>
          <p:nvPr/>
        </p:nvSpPr>
        <p:spPr>
          <a:xfrm flipH="1">
            <a:off x="2902252" y="4269392"/>
            <a:ext cx="8890125" cy="839209"/>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23" name="Pentagon 12">
            <a:extLst>
              <a:ext uri="{FF2B5EF4-FFF2-40B4-BE49-F238E27FC236}">
                <a16:creationId xmlns:a16="http://schemas.microsoft.com/office/drawing/2014/main" id="{93EF2CBB-2FA4-4C32-8C0D-D6681E821FBD}"/>
              </a:ext>
            </a:extLst>
          </p:cNvPr>
          <p:cNvSpPr/>
          <p:nvPr/>
        </p:nvSpPr>
        <p:spPr>
          <a:xfrm flipH="1">
            <a:off x="3020157" y="5241513"/>
            <a:ext cx="8772220"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25" name="TextBox 24">
            <a:extLst>
              <a:ext uri="{FF2B5EF4-FFF2-40B4-BE49-F238E27FC236}">
                <a16:creationId xmlns:a16="http://schemas.microsoft.com/office/drawing/2014/main" id="{B7B2AFDE-985A-4BF0-9646-CA4B1934CC2E}"/>
              </a:ext>
            </a:extLst>
          </p:cNvPr>
          <p:cNvSpPr txBox="1"/>
          <p:nvPr/>
        </p:nvSpPr>
        <p:spPr>
          <a:xfrm>
            <a:off x="989681" y="1800075"/>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b="1" dirty="0">
                <a:solidFill>
                  <a:schemeClr val="bg1"/>
                </a:solidFill>
                <a:latin typeface="Calibri Light" panose="020F0302020204030204" pitchFamily="34" charset="0"/>
                <a:cs typeface="Calibri Light" panose="020F0302020204030204" pitchFamily="34" charset="0"/>
              </a:rPr>
              <a:t>Prioritatea</a:t>
            </a:r>
            <a:r>
              <a:rPr lang="ro-RO" sz="2400" b="1" dirty="0">
                <a:solidFill>
                  <a:schemeClr val="bg1"/>
                </a:solidFill>
                <a:latin typeface="Calibri Light" panose="020F0302020204030204" pitchFamily="34" charset="0"/>
                <a:cs typeface="Calibri Light" panose="020F0302020204030204" pitchFamily="34" charset="0"/>
              </a:rPr>
              <a:t> </a:t>
            </a:r>
            <a:r>
              <a:rPr kumimoji="0" lang="en-US" sz="24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1</a:t>
            </a:r>
          </a:p>
        </p:txBody>
      </p:sp>
      <p:sp>
        <p:nvSpPr>
          <p:cNvPr id="26" name="TextBox 25">
            <a:extLst>
              <a:ext uri="{FF2B5EF4-FFF2-40B4-BE49-F238E27FC236}">
                <a16:creationId xmlns:a16="http://schemas.microsoft.com/office/drawing/2014/main" id="{7064B526-ED5E-44E2-96E1-7FFE43691FFD}"/>
              </a:ext>
            </a:extLst>
          </p:cNvPr>
          <p:cNvSpPr txBox="1"/>
          <p:nvPr/>
        </p:nvSpPr>
        <p:spPr>
          <a:xfrm>
            <a:off x="989681" y="2586274"/>
            <a:ext cx="784033" cy="565146"/>
          </a:xfrm>
          <a:prstGeom prst="rect">
            <a:avLst/>
          </a:prstGeom>
          <a:solidFill>
            <a:srgbClr val="046A3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02</a:t>
            </a:r>
          </a:p>
        </p:txBody>
      </p:sp>
      <p:sp>
        <p:nvSpPr>
          <p:cNvPr id="28" name="TextBox 27">
            <a:extLst>
              <a:ext uri="{FF2B5EF4-FFF2-40B4-BE49-F238E27FC236}">
                <a16:creationId xmlns:a16="http://schemas.microsoft.com/office/drawing/2014/main" id="{020AEB30-D09C-4B98-A541-0443C69FFECE}"/>
              </a:ext>
            </a:extLst>
          </p:cNvPr>
          <p:cNvSpPr txBox="1"/>
          <p:nvPr/>
        </p:nvSpPr>
        <p:spPr>
          <a:xfrm>
            <a:off x="989681" y="3506516"/>
            <a:ext cx="784033" cy="565146"/>
          </a:xfrm>
          <a:prstGeom prst="rect">
            <a:avLst/>
          </a:prstGeom>
          <a:solidFill>
            <a:srgbClr val="009A44"/>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03</a:t>
            </a:r>
          </a:p>
        </p:txBody>
      </p:sp>
      <p:sp>
        <p:nvSpPr>
          <p:cNvPr id="29" name="TextBox 28">
            <a:extLst>
              <a:ext uri="{FF2B5EF4-FFF2-40B4-BE49-F238E27FC236}">
                <a16:creationId xmlns:a16="http://schemas.microsoft.com/office/drawing/2014/main" id="{0B878048-BD08-4D10-9B7B-E33FB4E0E322}"/>
              </a:ext>
            </a:extLst>
          </p:cNvPr>
          <p:cNvSpPr txBox="1"/>
          <p:nvPr/>
        </p:nvSpPr>
        <p:spPr>
          <a:xfrm>
            <a:off x="989681" y="3968377"/>
            <a:ext cx="1118921" cy="241980"/>
          </a:xfrm>
          <a:prstGeom prst="rect">
            <a:avLst/>
          </a:prstGeom>
          <a:solidFill>
            <a:srgbClr val="009A44"/>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Policy Objective</a:t>
            </a:r>
          </a:p>
        </p:txBody>
      </p:sp>
      <p:sp>
        <p:nvSpPr>
          <p:cNvPr id="30" name="TextBox 29">
            <a:extLst>
              <a:ext uri="{FF2B5EF4-FFF2-40B4-BE49-F238E27FC236}">
                <a16:creationId xmlns:a16="http://schemas.microsoft.com/office/drawing/2014/main" id="{78EB30E5-B4AC-4FEF-A78C-0D235CB74D63}"/>
              </a:ext>
            </a:extLst>
          </p:cNvPr>
          <p:cNvSpPr txBox="1"/>
          <p:nvPr/>
        </p:nvSpPr>
        <p:spPr>
          <a:xfrm>
            <a:off x="989681" y="4448856"/>
            <a:ext cx="784033" cy="565146"/>
          </a:xfrm>
          <a:prstGeom prst="rect">
            <a:avLst/>
          </a:prstGeom>
          <a:solidFill>
            <a:srgbClr val="43B02A"/>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04</a:t>
            </a:r>
          </a:p>
        </p:txBody>
      </p:sp>
      <p:sp>
        <p:nvSpPr>
          <p:cNvPr id="31" name="TextBox 30">
            <a:extLst>
              <a:ext uri="{FF2B5EF4-FFF2-40B4-BE49-F238E27FC236}">
                <a16:creationId xmlns:a16="http://schemas.microsoft.com/office/drawing/2014/main" id="{472795E9-77F0-47EB-9B49-B91642BB4C37}"/>
              </a:ext>
            </a:extLst>
          </p:cNvPr>
          <p:cNvSpPr txBox="1"/>
          <p:nvPr/>
        </p:nvSpPr>
        <p:spPr>
          <a:xfrm>
            <a:off x="989681" y="4910717"/>
            <a:ext cx="1118921" cy="241980"/>
          </a:xfrm>
          <a:prstGeom prst="rect">
            <a:avLst/>
          </a:prstGeom>
          <a:solidFill>
            <a:srgbClr val="43B02A"/>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Policy Objective</a:t>
            </a:r>
          </a:p>
        </p:txBody>
      </p:sp>
      <p:sp>
        <p:nvSpPr>
          <p:cNvPr id="32" name="TextBox 31">
            <a:extLst>
              <a:ext uri="{FF2B5EF4-FFF2-40B4-BE49-F238E27FC236}">
                <a16:creationId xmlns:a16="http://schemas.microsoft.com/office/drawing/2014/main" id="{B3824FEF-5A37-4674-BD07-ABBA3DDF0618}"/>
              </a:ext>
            </a:extLst>
          </p:cNvPr>
          <p:cNvSpPr txBox="1"/>
          <p:nvPr/>
        </p:nvSpPr>
        <p:spPr>
          <a:xfrm>
            <a:off x="989681" y="5386116"/>
            <a:ext cx="784033" cy="565146"/>
          </a:xfrm>
          <a:prstGeom prst="rect">
            <a:avLst/>
          </a:prstGeom>
          <a:solidFill>
            <a:srgbClr val="86BC25"/>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05</a:t>
            </a:r>
          </a:p>
        </p:txBody>
      </p:sp>
      <p:sp>
        <p:nvSpPr>
          <p:cNvPr id="33" name="TextBox 32">
            <a:extLst>
              <a:ext uri="{FF2B5EF4-FFF2-40B4-BE49-F238E27FC236}">
                <a16:creationId xmlns:a16="http://schemas.microsoft.com/office/drawing/2014/main" id="{29EEDEE6-C34E-432B-9389-E49DC460558C}"/>
              </a:ext>
            </a:extLst>
          </p:cNvPr>
          <p:cNvSpPr txBox="1"/>
          <p:nvPr/>
        </p:nvSpPr>
        <p:spPr>
          <a:xfrm>
            <a:off x="989681" y="5847977"/>
            <a:ext cx="1118921" cy="241980"/>
          </a:xfrm>
          <a:prstGeom prst="rect">
            <a:avLst/>
          </a:prstGeom>
          <a:solidFill>
            <a:srgbClr val="86BC25"/>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Policy Objective</a:t>
            </a:r>
          </a:p>
        </p:txBody>
      </p:sp>
      <p:sp>
        <p:nvSpPr>
          <p:cNvPr id="34" name="Rectangle 33">
            <a:extLst>
              <a:ext uri="{FF2B5EF4-FFF2-40B4-BE49-F238E27FC236}">
                <a16:creationId xmlns:a16="http://schemas.microsoft.com/office/drawing/2014/main" id="{31D4223B-7032-4E6B-B526-B6D02EDEA9B5}"/>
              </a:ext>
            </a:extLst>
          </p:cNvPr>
          <p:cNvSpPr/>
          <p:nvPr/>
        </p:nvSpPr>
        <p:spPr>
          <a:xfrm>
            <a:off x="4482820" y="1745190"/>
            <a:ext cx="7199456" cy="415537"/>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2200" b="1" dirty="0">
                <a:solidFill>
                  <a:schemeClr val="bg1"/>
                </a:solidFill>
                <a:latin typeface="Calibri Light" panose="020F0302020204030204" pitchFamily="34" charset="0"/>
                <a:cs typeface="Calibri Light" panose="020F0302020204030204" pitchFamily="34" charset="0"/>
              </a:rPr>
              <a:t>Modernizarea instituțiilor pieței muncii</a:t>
            </a:r>
            <a:endParaRPr kumimoji="0" lang="ro-RO" sz="2200" b="1" u="none" strike="noStrike" kern="1200" cap="none" spc="0" normalizeH="0" baseline="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35" name="Rectangle 34">
            <a:extLst>
              <a:ext uri="{FF2B5EF4-FFF2-40B4-BE49-F238E27FC236}">
                <a16:creationId xmlns:a16="http://schemas.microsoft.com/office/drawing/2014/main" id="{85CB8F2D-B506-429C-BD7A-145D4EFA4187}"/>
              </a:ext>
            </a:extLst>
          </p:cNvPr>
          <p:cNvSpPr/>
          <p:nvPr/>
        </p:nvSpPr>
        <p:spPr>
          <a:xfrm>
            <a:off x="4538445" y="2539358"/>
            <a:ext cx="7072598" cy="599614"/>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lnSpc>
                <a:spcPct val="150000"/>
              </a:lnSpc>
              <a:defRPr/>
            </a:pPr>
            <a:r>
              <a:rPr lang="it-IT" sz="2200" b="1" dirty="0">
                <a:solidFill>
                  <a:schemeClr val="bg1"/>
                </a:solidFill>
                <a:latin typeface="Calibri Light" panose="020F0302020204030204" pitchFamily="34" charset="0"/>
                <a:cs typeface="Calibri Light" panose="020F0302020204030204" pitchFamily="34" charset="0"/>
              </a:rPr>
              <a:t>Valorificarea potențialului tinerilor pe piața muncii</a:t>
            </a:r>
            <a:endParaRPr kumimoji="0" lang="en-US" sz="2200" b="1"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36" name="Rectangle 35">
            <a:extLst>
              <a:ext uri="{FF2B5EF4-FFF2-40B4-BE49-F238E27FC236}">
                <a16:creationId xmlns:a16="http://schemas.microsoft.com/office/drawing/2014/main" id="{445A6725-9C4C-4645-9360-E1AE50D89409}"/>
              </a:ext>
            </a:extLst>
          </p:cNvPr>
          <p:cNvSpPr/>
          <p:nvPr/>
        </p:nvSpPr>
        <p:spPr>
          <a:xfrm>
            <a:off x="4475017" y="3552748"/>
            <a:ext cx="6974354" cy="539918"/>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2200" b="1" dirty="0">
                <a:solidFill>
                  <a:schemeClr val="bg1"/>
                </a:solidFill>
                <a:latin typeface="Calibri Light" panose="020F0302020204030204" pitchFamily="34" charset="0"/>
                <a:cs typeface="Calibri Light" panose="020F0302020204030204" pitchFamily="34" charset="0"/>
              </a:rPr>
              <a:t>   Creșterea accesului pe piața muncii pentru toți</a:t>
            </a:r>
            <a:endParaRPr kumimoji="0" lang="ro-RO" sz="2200" b="1" u="none" strike="noStrike" kern="1200" cap="none" spc="0" normalizeH="0" baseline="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37" name="Rectangle 36">
            <a:extLst>
              <a:ext uri="{FF2B5EF4-FFF2-40B4-BE49-F238E27FC236}">
                <a16:creationId xmlns:a16="http://schemas.microsoft.com/office/drawing/2014/main" id="{532DACD1-5879-43FD-B6AD-A287D06224A4}"/>
              </a:ext>
            </a:extLst>
          </p:cNvPr>
          <p:cNvSpPr/>
          <p:nvPr/>
        </p:nvSpPr>
        <p:spPr>
          <a:xfrm>
            <a:off x="4796183" y="4455858"/>
            <a:ext cx="6557123" cy="597848"/>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2200" b="1" dirty="0" err="1">
                <a:solidFill>
                  <a:schemeClr val="bg1"/>
                </a:solidFill>
                <a:latin typeface="Calibri Light" panose="020F0302020204030204" pitchFamily="34" charset="0"/>
                <a:cs typeface="Calibri Light" panose="020F0302020204030204" pitchFamily="34" charset="0"/>
              </a:rPr>
              <a:t>Antreprenoriat</a:t>
            </a:r>
            <a:r>
              <a:rPr lang="ro-RO" sz="2200" b="1" dirty="0">
                <a:solidFill>
                  <a:schemeClr val="bg1"/>
                </a:solidFill>
                <a:latin typeface="Calibri Light" panose="020F0302020204030204" pitchFamily="34" charset="0"/>
                <a:cs typeface="Calibri Light" panose="020F0302020204030204" pitchFamily="34" charset="0"/>
              </a:rPr>
              <a:t> și economie socială</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2400" b="1" i="1" u="none" strike="noStrike" kern="1200" cap="none" spc="0" normalizeH="0" baseline="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38" name="Rectangle 37">
            <a:extLst>
              <a:ext uri="{FF2B5EF4-FFF2-40B4-BE49-F238E27FC236}">
                <a16:creationId xmlns:a16="http://schemas.microsoft.com/office/drawing/2014/main" id="{BEDA7E91-99E2-4F44-9135-05B8D561A318}"/>
              </a:ext>
            </a:extLst>
          </p:cNvPr>
          <p:cNvSpPr/>
          <p:nvPr/>
        </p:nvSpPr>
        <p:spPr>
          <a:xfrm>
            <a:off x="4959621" y="5287282"/>
            <a:ext cx="6580106" cy="757169"/>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2200" b="1" dirty="0">
                <a:solidFill>
                  <a:schemeClr val="bg1"/>
                </a:solidFill>
                <a:latin typeface="Calibri Light" panose="020F0302020204030204" pitchFamily="34" charset="0"/>
                <a:cs typeface="Calibri Light" panose="020F0302020204030204" pitchFamily="34" charset="0"/>
              </a:rPr>
              <a:t>Îmbunătățirea participării copiilor la educația </a:t>
            </a:r>
            <a:r>
              <a:rPr lang="ro-RO" sz="2200" b="1" dirty="0" err="1">
                <a:solidFill>
                  <a:schemeClr val="bg1"/>
                </a:solidFill>
                <a:latin typeface="Calibri Light" panose="020F0302020204030204" pitchFamily="34" charset="0"/>
                <a:cs typeface="Calibri Light" panose="020F0302020204030204" pitchFamily="34" charset="0"/>
              </a:rPr>
              <a:t>antepreșcolară</a:t>
            </a:r>
            <a:r>
              <a:rPr lang="ro-RO" sz="2200" b="1" dirty="0">
                <a:solidFill>
                  <a:schemeClr val="bg1"/>
                </a:solidFill>
                <a:latin typeface="Calibri Light" panose="020F0302020204030204" pitchFamily="34" charset="0"/>
                <a:cs typeface="Calibri Light" panose="020F0302020204030204" pitchFamily="34" charset="0"/>
              </a:rPr>
              <a:t> și preșcolară</a:t>
            </a:r>
          </a:p>
        </p:txBody>
      </p:sp>
      <p:sp>
        <p:nvSpPr>
          <p:cNvPr id="16" name="Pentagon 9">
            <a:extLst>
              <a:ext uri="{FF2B5EF4-FFF2-40B4-BE49-F238E27FC236}">
                <a16:creationId xmlns:a16="http://schemas.microsoft.com/office/drawing/2014/main" id="{B8F0C2AB-83ED-4BC6-879A-0823E58C56A1}"/>
              </a:ext>
            </a:extLst>
          </p:cNvPr>
          <p:cNvSpPr/>
          <p:nvPr/>
        </p:nvSpPr>
        <p:spPr>
          <a:xfrm>
            <a:off x="868528" y="2465899"/>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8" name="Pentagon 9">
            <a:extLst>
              <a:ext uri="{FF2B5EF4-FFF2-40B4-BE49-F238E27FC236}">
                <a16:creationId xmlns:a16="http://schemas.microsoft.com/office/drawing/2014/main" id="{628E0D0B-11A2-4348-8771-DBC4B4768317}"/>
              </a:ext>
            </a:extLst>
          </p:cNvPr>
          <p:cNvSpPr/>
          <p:nvPr/>
        </p:nvSpPr>
        <p:spPr>
          <a:xfrm>
            <a:off x="868529" y="3399551"/>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chemeClr val="bg1"/>
              </a:solidFill>
              <a:effectLst/>
              <a:uLnTx/>
              <a:uFillTx/>
              <a:ea typeface="+mn-ea"/>
              <a:cs typeface="+mn-cs"/>
            </a:endParaRPr>
          </a:p>
        </p:txBody>
      </p:sp>
      <p:sp>
        <p:nvSpPr>
          <p:cNvPr id="20" name="Pentagon 9">
            <a:extLst>
              <a:ext uri="{FF2B5EF4-FFF2-40B4-BE49-F238E27FC236}">
                <a16:creationId xmlns:a16="http://schemas.microsoft.com/office/drawing/2014/main" id="{37ED032B-F0DF-4A99-9C97-597FBF4E000F}"/>
              </a:ext>
            </a:extLst>
          </p:cNvPr>
          <p:cNvSpPr/>
          <p:nvPr/>
        </p:nvSpPr>
        <p:spPr>
          <a:xfrm>
            <a:off x="868528" y="4375976"/>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chemeClr val="bg1"/>
              </a:solidFill>
              <a:effectLst/>
              <a:uLnTx/>
              <a:uFillTx/>
              <a:ea typeface="+mn-ea"/>
              <a:cs typeface="+mn-cs"/>
            </a:endParaRPr>
          </a:p>
        </p:txBody>
      </p:sp>
      <p:sp>
        <p:nvSpPr>
          <p:cNvPr id="22" name="Pentagon 9">
            <a:extLst>
              <a:ext uri="{FF2B5EF4-FFF2-40B4-BE49-F238E27FC236}">
                <a16:creationId xmlns:a16="http://schemas.microsoft.com/office/drawing/2014/main" id="{57909D84-F013-4417-A5D9-A8D9782C6E86}"/>
              </a:ext>
            </a:extLst>
          </p:cNvPr>
          <p:cNvSpPr/>
          <p:nvPr/>
        </p:nvSpPr>
        <p:spPr>
          <a:xfrm>
            <a:off x="887245" y="5321917"/>
            <a:ext cx="259504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chemeClr val="bg1"/>
              </a:solidFill>
              <a:effectLst/>
              <a:uLnTx/>
              <a:uFillTx/>
              <a:ea typeface="+mn-ea"/>
              <a:cs typeface="+mn-cs"/>
            </a:endParaRPr>
          </a:p>
        </p:txBody>
      </p:sp>
      <p:sp>
        <p:nvSpPr>
          <p:cNvPr id="39" name="TextBox 38">
            <a:extLst>
              <a:ext uri="{FF2B5EF4-FFF2-40B4-BE49-F238E27FC236}">
                <a16:creationId xmlns:a16="http://schemas.microsoft.com/office/drawing/2014/main" id="{E6F4BC25-3738-4C56-8EC3-4C03D542BC6E}"/>
              </a:ext>
            </a:extLst>
          </p:cNvPr>
          <p:cNvSpPr txBox="1"/>
          <p:nvPr/>
        </p:nvSpPr>
        <p:spPr>
          <a:xfrm>
            <a:off x="950929" y="2689804"/>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b="1" dirty="0">
                <a:solidFill>
                  <a:schemeClr val="bg1"/>
                </a:solidFill>
                <a:latin typeface="Calibri Light" panose="020F0302020204030204" pitchFamily="34" charset="0"/>
                <a:cs typeface="Calibri Light" panose="020F0302020204030204" pitchFamily="34" charset="0"/>
              </a:rPr>
              <a:t>Prioritatea</a:t>
            </a:r>
            <a:r>
              <a:rPr lang="ro-RO" sz="2400" b="1" dirty="0">
                <a:solidFill>
                  <a:schemeClr val="bg1"/>
                </a:solidFill>
                <a:latin typeface="Calibri Light" panose="020F0302020204030204" pitchFamily="34" charset="0"/>
                <a:cs typeface="Calibri Light" panose="020F0302020204030204" pitchFamily="34" charset="0"/>
              </a:rPr>
              <a:t> </a:t>
            </a:r>
            <a:r>
              <a:rPr kumimoji="0" lang="en-US" sz="24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2</a:t>
            </a:r>
          </a:p>
        </p:txBody>
      </p:sp>
      <p:sp>
        <p:nvSpPr>
          <p:cNvPr id="40" name="TextBox 39">
            <a:extLst>
              <a:ext uri="{FF2B5EF4-FFF2-40B4-BE49-F238E27FC236}">
                <a16:creationId xmlns:a16="http://schemas.microsoft.com/office/drawing/2014/main" id="{B5F133E3-EBC1-436D-977E-43C23DB7DFF1}"/>
              </a:ext>
            </a:extLst>
          </p:cNvPr>
          <p:cNvSpPr txBox="1"/>
          <p:nvPr/>
        </p:nvSpPr>
        <p:spPr>
          <a:xfrm>
            <a:off x="950929" y="3588705"/>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b="1" dirty="0">
                <a:solidFill>
                  <a:schemeClr val="bg1"/>
                </a:solidFill>
                <a:latin typeface="Calibri Light" panose="020F0302020204030204" pitchFamily="34" charset="0"/>
                <a:cs typeface="Calibri Light" panose="020F0302020204030204" pitchFamily="34" charset="0"/>
              </a:rPr>
              <a:t>Prioritatea</a:t>
            </a:r>
            <a:r>
              <a:rPr lang="ro-RO" sz="2400" b="1" dirty="0">
                <a:solidFill>
                  <a:schemeClr val="bg1"/>
                </a:solidFill>
                <a:latin typeface="Calibri Light" panose="020F0302020204030204" pitchFamily="34" charset="0"/>
                <a:cs typeface="Calibri Light" panose="020F0302020204030204" pitchFamily="34" charset="0"/>
              </a:rPr>
              <a:t> </a:t>
            </a:r>
            <a:r>
              <a:rPr kumimoji="0" lang="en-US" sz="24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3</a:t>
            </a:r>
          </a:p>
        </p:txBody>
      </p:sp>
      <p:sp>
        <p:nvSpPr>
          <p:cNvPr id="41" name="TextBox 40">
            <a:extLst>
              <a:ext uri="{FF2B5EF4-FFF2-40B4-BE49-F238E27FC236}">
                <a16:creationId xmlns:a16="http://schemas.microsoft.com/office/drawing/2014/main" id="{FCC07502-DE55-4585-8A95-63C3D200D10D}"/>
              </a:ext>
            </a:extLst>
          </p:cNvPr>
          <p:cNvSpPr txBox="1"/>
          <p:nvPr/>
        </p:nvSpPr>
        <p:spPr>
          <a:xfrm>
            <a:off x="950929" y="4508469"/>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b="1" dirty="0">
                <a:solidFill>
                  <a:schemeClr val="bg1"/>
                </a:solidFill>
                <a:latin typeface="Calibri Light" panose="020F0302020204030204" pitchFamily="34" charset="0"/>
                <a:cs typeface="Calibri Light" panose="020F0302020204030204" pitchFamily="34" charset="0"/>
              </a:rPr>
              <a:t>Prioritatea</a:t>
            </a:r>
            <a:r>
              <a:rPr lang="ro-RO" sz="2400" b="1" dirty="0">
                <a:solidFill>
                  <a:schemeClr val="bg1"/>
                </a:solidFill>
                <a:latin typeface="Calibri Light" panose="020F0302020204030204" pitchFamily="34" charset="0"/>
                <a:cs typeface="Calibri Light" panose="020F0302020204030204" pitchFamily="34" charset="0"/>
              </a:rPr>
              <a:t> 4</a:t>
            </a:r>
            <a:endParaRPr kumimoji="0" lang="en-US" sz="24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D4029AE5-836C-4FAE-BE6B-486BE6B11FA4}"/>
              </a:ext>
            </a:extLst>
          </p:cNvPr>
          <p:cNvSpPr txBox="1"/>
          <p:nvPr/>
        </p:nvSpPr>
        <p:spPr>
          <a:xfrm>
            <a:off x="950929" y="5560292"/>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200" b="1" dirty="0">
                <a:solidFill>
                  <a:schemeClr val="bg1"/>
                </a:solidFill>
                <a:latin typeface="Calibri Light" panose="020F0302020204030204" pitchFamily="34" charset="0"/>
                <a:cs typeface="Calibri Light" panose="020F0302020204030204" pitchFamily="34" charset="0"/>
              </a:rPr>
              <a:t>Prioritatea </a:t>
            </a:r>
            <a:r>
              <a:rPr kumimoji="0" lang="en-US" sz="22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5</a:t>
            </a:r>
          </a:p>
        </p:txBody>
      </p:sp>
      <p:pic>
        <p:nvPicPr>
          <p:cNvPr id="47" name="Picture 46"/>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3" name="Imagine 2">
            <a:extLst>
              <a:ext uri="{FF2B5EF4-FFF2-40B4-BE49-F238E27FC236}">
                <a16:creationId xmlns:a16="http://schemas.microsoft.com/office/drawing/2014/main" id="{C5F2D359-DCC8-8F69-5366-A89A090CE576}"/>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4" name="Imagine 3">
            <a:extLst>
              <a:ext uri="{FF2B5EF4-FFF2-40B4-BE49-F238E27FC236}">
                <a16:creationId xmlns:a16="http://schemas.microsoft.com/office/drawing/2014/main" id="{10412563-7FF5-71BB-E738-0959FF0B7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39769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542371" y="1212634"/>
            <a:ext cx="11272149"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8  Creșterea accesibilității, atractivității și calității învățământului profesional și tehnic</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72973116"/>
              </p:ext>
            </p:extLst>
          </p:nvPr>
        </p:nvGraphicFramePr>
        <p:xfrm>
          <a:off x="542371" y="1831875"/>
          <a:ext cx="11272148" cy="4900342"/>
        </p:xfrm>
        <a:graphic>
          <a:graphicData uri="http://schemas.openxmlformats.org/drawingml/2006/table">
            <a:tbl>
              <a:tblPr firstRow="1" bandRow="1">
                <a:tableStyleId>{93296810-A885-4BE3-A3E7-6D5BEEA58F35}</a:tableStyleId>
              </a:tblPr>
              <a:tblGrid>
                <a:gridCol w="2558365">
                  <a:extLst>
                    <a:ext uri="{9D8B030D-6E8A-4147-A177-3AD203B41FA5}">
                      <a16:colId xmlns:a16="http://schemas.microsoft.com/office/drawing/2014/main" val="20000"/>
                    </a:ext>
                  </a:extLst>
                </a:gridCol>
                <a:gridCol w="4468037">
                  <a:extLst>
                    <a:ext uri="{9D8B030D-6E8A-4147-A177-3AD203B41FA5}">
                      <a16:colId xmlns:a16="http://schemas.microsoft.com/office/drawing/2014/main" val="20001"/>
                    </a:ext>
                  </a:extLst>
                </a:gridCol>
                <a:gridCol w="2122873">
                  <a:extLst>
                    <a:ext uri="{9D8B030D-6E8A-4147-A177-3AD203B41FA5}">
                      <a16:colId xmlns:a16="http://schemas.microsoft.com/office/drawing/2014/main" val="20002"/>
                    </a:ext>
                  </a:extLst>
                </a:gridCol>
                <a:gridCol w="2122873">
                  <a:extLst>
                    <a:ext uri="{9D8B030D-6E8A-4147-A177-3AD203B41FA5}">
                      <a16:colId xmlns:a16="http://schemas.microsoft.com/office/drawing/2014/main" val="3624880356"/>
                    </a:ext>
                  </a:extLst>
                </a:gridCol>
              </a:tblGrid>
              <a:tr h="465677">
                <a:tc>
                  <a:txBody>
                    <a:bodyPr/>
                    <a:lstStyle/>
                    <a:p>
                      <a:pPr algn="ctr"/>
                      <a:r>
                        <a:rPr lang="ro-RO" sz="1500" b="1" noProof="0" dirty="0"/>
                        <a:t>Acțiune</a:t>
                      </a:r>
                    </a:p>
                  </a:txBody>
                  <a:tcPr anchor="ctr"/>
                </a:tc>
                <a:tc>
                  <a:txBody>
                    <a:bodyPr/>
                    <a:lstStyle/>
                    <a:p>
                      <a:pPr algn="ctr"/>
                      <a:r>
                        <a:rPr lang="ro-RO" sz="1500" b="1" noProof="0"/>
                        <a:t>Exemple de investiții vizate</a:t>
                      </a:r>
                    </a:p>
                  </a:txBody>
                  <a:tcPr anchor="ctr"/>
                </a:tc>
                <a:tc>
                  <a:txBody>
                    <a:bodyPr/>
                    <a:lstStyle/>
                    <a:p>
                      <a:pPr algn="ctr"/>
                      <a:r>
                        <a:rPr lang="ro-RO" sz="1500" b="1" noProof="0" dirty="0"/>
                        <a:t>Categorii de beneficiari/</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1047773">
                <a:tc>
                  <a:txBody>
                    <a:bodyPr/>
                    <a:lstStyle/>
                    <a:p>
                      <a:r>
                        <a:rPr lang="ro-RO" sz="1500" b="0" noProof="0"/>
                        <a:t>8.e.5. Adaptare servicii educaționale ÎPT</a:t>
                      </a:r>
                    </a:p>
                    <a:p>
                      <a:endParaRPr lang="ro-RO" sz="1500" b="0" noProof="0"/>
                    </a:p>
                  </a:txBody>
                  <a:tcPr anchor="ctr"/>
                </a:tc>
                <a:tc>
                  <a:txBody>
                    <a:bodyPr/>
                    <a:lstStyle/>
                    <a:p>
                      <a:pPr marL="285750" indent="-285750">
                        <a:buFont typeface="Arial" panose="020B0604020202020204" pitchFamily="34" charset="0"/>
                        <a:buChar char="•"/>
                      </a:pPr>
                      <a:r>
                        <a:rPr lang="ro-RO" sz="1500" b="0" noProof="0" dirty="0"/>
                        <a:t>Formare cadre didactice pentru actualizare competențe;</a:t>
                      </a:r>
                    </a:p>
                    <a:p>
                      <a:pPr marL="285750" indent="-285750">
                        <a:buFont typeface="Arial" panose="020B0604020202020204" pitchFamily="34" charset="0"/>
                        <a:buChar char="•"/>
                      </a:pPr>
                      <a:r>
                        <a:rPr lang="ro-RO" sz="1500" b="0" noProof="0" dirty="0"/>
                        <a:t>Competențe antreprenoriale</a:t>
                      </a:r>
                      <a:r>
                        <a:rPr lang="ro-RO" sz="1500" b="0" baseline="0" noProof="0" dirty="0"/>
                        <a:t> / </a:t>
                      </a:r>
                      <a:r>
                        <a:rPr lang="ro-RO" sz="1500" b="0" noProof="0" dirty="0"/>
                        <a:t>Stagii de practică;</a:t>
                      </a:r>
                    </a:p>
                    <a:p>
                      <a:pPr marL="285750" indent="-285750">
                        <a:buFont typeface="Arial" panose="020B0604020202020204" pitchFamily="34" charset="0"/>
                        <a:buChar char="•"/>
                      </a:pPr>
                      <a:r>
                        <a:rPr lang="ro-RO" sz="1500" b="0" noProof="0" dirty="0"/>
                        <a:t>Finanțarea costurilor asociate certificării calificărilor;</a:t>
                      </a:r>
                    </a:p>
                    <a:p>
                      <a:pPr marL="285750" indent="-285750">
                        <a:buFont typeface="Arial" panose="020B0604020202020204" pitchFamily="34" charset="0"/>
                        <a:buChar char="•"/>
                      </a:pPr>
                      <a:r>
                        <a:rPr lang="ro-RO" sz="1500" b="0" noProof="0" dirty="0"/>
                        <a:t>Servicii de consiliere.</a:t>
                      </a:r>
                    </a:p>
                  </a:txBody>
                  <a:tcPr anchor="ctr"/>
                </a:tc>
                <a:tc rowSpan="4">
                  <a:txBody>
                    <a:bodyPr/>
                    <a:lstStyle/>
                    <a:p>
                      <a:pPr marL="285750" indent="-285750" algn="just">
                        <a:buFont typeface="Arial" panose="020B0604020202020204" pitchFamily="34" charset="0"/>
                        <a:buChar char="•"/>
                      </a:pPr>
                      <a:r>
                        <a:rPr lang="ro-RO" sz="1400" b="0" noProof="0" dirty="0"/>
                        <a:t>Unități și instituții de învățământ ce oferă servicii educaționale (ÎPT);</a:t>
                      </a:r>
                    </a:p>
                    <a:p>
                      <a:pPr marL="285750" indent="-285750" algn="just">
                        <a:buFont typeface="Arial" panose="020B0604020202020204" pitchFamily="34" charset="0"/>
                        <a:buChar char="•"/>
                      </a:pPr>
                      <a:r>
                        <a:rPr lang="ro-RO" sz="1400" b="0" noProof="0" dirty="0"/>
                        <a:t>Elevi din învățământul profesional și tehnic;</a:t>
                      </a:r>
                    </a:p>
                    <a:p>
                      <a:pPr marL="285750" indent="-285750" algn="just">
                        <a:buFont typeface="Arial" panose="020B0604020202020204" pitchFamily="34" charset="0"/>
                        <a:buChar char="•"/>
                      </a:pPr>
                      <a:r>
                        <a:rPr lang="ro-RO" sz="1400" b="0" noProof="0" dirty="0"/>
                        <a:t>Elevi de gimnaziu;</a:t>
                      </a:r>
                    </a:p>
                    <a:p>
                      <a:pPr marL="285750" indent="-285750" algn="just">
                        <a:buFont typeface="Arial" panose="020B0604020202020204" pitchFamily="34" charset="0"/>
                        <a:buChar char="•"/>
                      </a:pPr>
                      <a:r>
                        <a:rPr lang="ro-RO" sz="1400" b="0" noProof="0" dirty="0"/>
                        <a:t>Cursanți din învățământul dual;</a:t>
                      </a:r>
                    </a:p>
                    <a:p>
                      <a:pPr marL="285750" indent="-285750" algn="just">
                        <a:buFont typeface="Arial" panose="020B0604020202020204" pitchFamily="34" charset="0"/>
                        <a:buChar char="•"/>
                      </a:pPr>
                      <a:r>
                        <a:rPr lang="ro-RO" sz="1400" b="0" noProof="0" dirty="0"/>
                        <a:t>Personal didactic din învățământul profesional și tehnic;</a:t>
                      </a:r>
                    </a:p>
                    <a:p>
                      <a:pPr marL="285750" indent="-285750" algn="just">
                        <a:buFont typeface="Arial" panose="020B0604020202020204" pitchFamily="34" charset="0"/>
                        <a:buChar char="•"/>
                      </a:pPr>
                      <a:r>
                        <a:rPr lang="ro-RO" sz="1400" b="0" noProof="0" dirty="0"/>
                        <a:t>Personal cu atribuții în domeniul educației, altul decât cel didactic</a:t>
                      </a:r>
                    </a:p>
                    <a:p>
                      <a:endParaRPr lang="ro-RO" sz="1500" b="0" noProof="0" dirty="0"/>
                    </a:p>
                  </a:txBody>
                  <a:tcPr anchor="ctr"/>
                </a:tc>
                <a:tc>
                  <a:txBody>
                    <a:bodyPr/>
                    <a:lstStyle/>
                    <a:p>
                      <a:pPr marL="285750" indent="-285750" algn="l" defTabSz="914400" rtl="0" eaLnBrk="1" latinLnBrk="0" hangingPunct="1">
                        <a:buFont typeface="Arial" panose="020B0604020202020204" pitchFamily="34" charset="0"/>
                        <a:buChar char="•"/>
                      </a:pPr>
                      <a:r>
                        <a:rPr lang="ro-RO" sz="1500" b="0" kern="1200" noProof="0" dirty="0">
                          <a:solidFill>
                            <a:schemeClr val="dk1"/>
                          </a:solidFill>
                          <a:latin typeface="+mn-lt"/>
                          <a:ea typeface="+mn-ea"/>
                          <a:cs typeface="+mn-cs"/>
                        </a:rPr>
                        <a:t>92,35 mil euro alocare FSE+</a:t>
                      </a:r>
                    </a:p>
                    <a:p>
                      <a:pPr marL="285750" indent="-285750" algn="l" defTabSz="914400" rtl="0" eaLnBrk="1" latinLnBrk="0" hangingPunct="1">
                        <a:buFont typeface="Arial" panose="020B0604020202020204" pitchFamily="34" charset="0"/>
                        <a:buChar char="•"/>
                      </a:pPr>
                      <a:r>
                        <a:rPr lang="ro-RO" sz="1500" b="0" kern="1200" noProof="0" dirty="0">
                          <a:solidFill>
                            <a:schemeClr val="dk1"/>
                          </a:solidFill>
                          <a:latin typeface="+mn-lt"/>
                          <a:ea typeface="+mn-ea"/>
                          <a:cs typeface="+mn-cs"/>
                        </a:rPr>
                        <a:t>22,46 mil euro alocare buget de stat</a:t>
                      </a:r>
                    </a:p>
                  </a:txBody>
                  <a:tcPr anchor="ctr"/>
                </a:tc>
                <a:extLst>
                  <a:ext uri="{0D108BD9-81ED-4DB2-BD59-A6C34878D82A}">
                    <a16:rowId xmlns:a16="http://schemas.microsoft.com/office/drawing/2014/main" val="10001"/>
                  </a:ext>
                </a:extLst>
              </a:tr>
              <a:tr h="853741">
                <a:tc>
                  <a:txBody>
                    <a:bodyPr/>
                    <a:lstStyle/>
                    <a:p>
                      <a:r>
                        <a:rPr lang="ro-RO" sz="1500" b="0" noProof="0"/>
                        <a:t>8.e.6. Dezvoltarea capacității de informare și consiliere profesională </a:t>
                      </a:r>
                    </a:p>
                  </a:txBody>
                  <a:tcPr anchor="ctr"/>
                </a:tc>
                <a:tc>
                  <a:txBody>
                    <a:bodyPr/>
                    <a:lstStyle/>
                    <a:p>
                      <a:pPr marL="285750" indent="-285750">
                        <a:buFont typeface="Arial" panose="020B0604020202020204" pitchFamily="34" charset="0"/>
                        <a:buChar char="•"/>
                      </a:pPr>
                      <a:r>
                        <a:rPr lang="ro-RO" sz="1500" b="0" noProof="0" dirty="0"/>
                        <a:t>Formarea personalului implicat;</a:t>
                      </a:r>
                    </a:p>
                    <a:p>
                      <a:pPr marL="285750" indent="-285750">
                        <a:buFont typeface="Arial" panose="020B0604020202020204" pitchFamily="34" charset="0"/>
                        <a:buChar char="•"/>
                      </a:pPr>
                      <a:r>
                        <a:rPr lang="ro-RO" sz="1500" b="0" noProof="0" dirty="0"/>
                        <a:t>Campanii naționale de informare-conștientizare;</a:t>
                      </a:r>
                    </a:p>
                    <a:p>
                      <a:pPr marL="285750" indent="-285750">
                        <a:buFont typeface="Arial" panose="020B0604020202020204" pitchFamily="34" charset="0"/>
                        <a:buChar char="•"/>
                      </a:pPr>
                      <a:r>
                        <a:rPr lang="ro-RO" sz="1500" b="0" noProof="0" dirty="0"/>
                        <a:t>Susținerea furnizării serviciilor de consiliere în carieră.</a:t>
                      </a:r>
                    </a:p>
                  </a:txBody>
                  <a:tcPr anchor="ctr"/>
                </a:tc>
                <a:tc vMerge="1">
                  <a:txBody>
                    <a:bodyPr/>
                    <a:lstStyle/>
                    <a:p>
                      <a:endParaRPr lang="en-US"/>
                    </a:p>
                  </a:txBody>
                  <a:tcPr/>
                </a:tc>
                <a:tc rowSpan="2">
                  <a:txBody>
                    <a:bodyPr/>
                    <a:lstStyle/>
                    <a:p>
                      <a:pPr marL="28575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7,5 mil euro alocare FSE+</a:t>
                      </a:r>
                    </a:p>
                    <a:p>
                      <a:pPr marL="285750" indent="-285750" algn="l" defTabSz="914400" rtl="0" eaLnBrk="1" latinLnBrk="0" hangingPunct="1">
                        <a:buFont typeface="Arial" panose="020B0604020202020204" pitchFamily="34" charset="0"/>
                        <a:buChar char="•"/>
                      </a:pPr>
                      <a:r>
                        <a:rPr lang="ro-RO" sz="1500" b="0" kern="1200" dirty="0">
                          <a:solidFill>
                            <a:schemeClr val="dk1"/>
                          </a:solidFill>
                          <a:latin typeface="+mn-lt"/>
                          <a:ea typeface="+mn-ea"/>
                          <a:cs typeface="+mn-cs"/>
                        </a:rPr>
                        <a:t>1,82 mil euro alocare buget de stat</a:t>
                      </a: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52912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500" b="0" noProof="0" dirty="0"/>
                        <a:t>8.e.7. Mobilitate internațională Erasmus+ în</a:t>
                      </a:r>
                      <a:r>
                        <a:rPr lang="ro-RO" sz="1500" b="0" baseline="0" noProof="0" dirty="0"/>
                        <a:t> ÎPT</a:t>
                      </a:r>
                      <a:endParaRPr lang="ro-RO" sz="1500" b="0" noProof="0" dirty="0"/>
                    </a:p>
                    <a:p>
                      <a:endParaRPr lang="ro-RO" sz="1500" b="0" noProof="0" dirty="0"/>
                    </a:p>
                  </a:txBody>
                  <a:tcPr anchor="ctr"/>
                </a:tc>
                <a:tc rowSpan="2">
                  <a:txBody>
                    <a:bodyPr/>
                    <a:lstStyle/>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asigurarea</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unui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sprijin</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financiar</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suplimentar</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față</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grantul</a:t>
                      </a:r>
                      <a:r>
                        <a:rPr lang="en-US" sz="1500" b="0" kern="1200" dirty="0">
                          <a:solidFill>
                            <a:schemeClr val="dk1"/>
                          </a:solidFill>
                          <a:latin typeface="+mn-lt"/>
                          <a:ea typeface="+mn-ea"/>
                          <a:cs typeface="+mn-cs"/>
                        </a:rPr>
                        <a:t> Erasmus+ </a:t>
                      </a:r>
                      <a:r>
                        <a:rPr lang="en-US" sz="1500" b="0" kern="1200" dirty="0" err="1">
                          <a:solidFill>
                            <a:schemeClr val="dk1"/>
                          </a:solidFill>
                          <a:latin typeface="+mn-lt"/>
                          <a:ea typeface="+mn-ea"/>
                          <a:cs typeface="+mn-cs"/>
                        </a:rPr>
                        <a:t>pentru</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instituțiile</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acreditate</a:t>
                      </a:r>
                      <a:r>
                        <a:rPr lang="en-US" sz="1500" b="0" kern="1200" dirty="0">
                          <a:solidFill>
                            <a:schemeClr val="dk1"/>
                          </a:solidFill>
                          <a:latin typeface="+mn-lt"/>
                          <a:ea typeface="+mn-ea"/>
                          <a:cs typeface="+mn-cs"/>
                        </a:rPr>
                        <a:t> Erasmus, </a:t>
                      </a:r>
                      <a:r>
                        <a:rPr lang="en-US" sz="1500" b="0" kern="1200" dirty="0" err="1">
                          <a:solidFill>
                            <a:schemeClr val="dk1"/>
                          </a:solidFill>
                          <a:latin typeface="+mn-lt"/>
                          <a:ea typeface="+mn-ea"/>
                          <a:cs typeface="+mn-cs"/>
                        </a:rPr>
                        <a:t>în</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vederea</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suplimentării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granturilor</a:t>
                      </a:r>
                      <a:r>
                        <a:rPr lang="ro-RO"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pentru</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elevii</a:t>
                      </a:r>
                      <a:r>
                        <a:rPr lang="en-US" sz="1500" b="0" kern="1200" dirty="0">
                          <a:solidFill>
                            <a:schemeClr val="dk1"/>
                          </a:solidFill>
                          <a:latin typeface="+mn-lt"/>
                          <a:ea typeface="+mn-ea"/>
                          <a:cs typeface="+mn-cs"/>
                        </a:rPr>
                        <a:t> cu </a:t>
                      </a:r>
                      <a:r>
                        <a:rPr lang="en-US" sz="1500" b="0" kern="1200" dirty="0" err="1">
                          <a:solidFill>
                            <a:schemeClr val="dk1"/>
                          </a:solidFill>
                          <a:latin typeface="+mn-lt"/>
                          <a:ea typeface="+mn-ea"/>
                          <a:cs typeface="+mn-cs"/>
                        </a:rPr>
                        <a:t>oportunități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reduse</a:t>
                      </a:r>
                      <a:endParaRPr lang="ro-RO" sz="15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creșterea</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numărului</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mobilități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prin</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finanțarea</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proiectelor</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mobilitate</a:t>
                      </a:r>
                      <a:r>
                        <a:rPr lang="en-US" sz="1500" b="0" kern="1200" dirty="0">
                          <a:solidFill>
                            <a:schemeClr val="dk1"/>
                          </a:solidFill>
                          <a:latin typeface="+mn-lt"/>
                          <a:ea typeface="+mn-ea"/>
                          <a:cs typeface="+mn-cs"/>
                        </a:rPr>
                        <a:t> care au </a:t>
                      </a:r>
                      <a:r>
                        <a:rPr lang="en-US" sz="1500" b="0" kern="1200" dirty="0" err="1">
                          <a:solidFill>
                            <a:schemeClr val="dk1"/>
                          </a:solidFill>
                          <a:latin typeface="+mn-lt"/>
                          <a:ea typeface="+mn-ea"/>
                          <a:cs typeface="+mn-cs"/>
                        </a:rPr>
                        <a:t>obținut</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punctajul</a:t>
                      </a:r>
                      <a:r>
                        <a:rPr lang="en-US" sz="1500" b="0" kern="1200" dirty="0">
                          <a:solidFill>
                            <a:schemeClr val="dk1"/>
                          </a:solidFill>
                          <a:latin typeface="+mn-lt"/>
                          <a:ea typeface="+mn-ea"/>
                          <a:cs typeface="+mn-cs"/>
                        </a:rPr>
                        <a:t> minim </a:t>
                      </a:r>
                      <a:r>
                        <a:rPr lang="en-US" sz="1500" b="0" kern="1200" dirty="0" err="1">
                          <a:solidFill>
                            <a:schemeClr val="dk1"/>
                          </a:solidFill>
                          <a:latin typeface="+mn-lt"/>
                          <a:ea typeface="+mn-ea"/>
                          <a:cs typeface="+mn-cs"/>
                        </a:rPr>
                        <a:t>necesar</a:t>
                      </a:r>
                      <a:r>
                        <a:rPr lang="en-US" sz="1500" b="0" kern="1200" dirty="0">
                          <a:solidFill>
                            <a:schemeClr val="dk1"/>
                          </a:solidFill>
                          <a:latin typeface="+mn-lt"/>
                          <a:ea typeface="+mn-ea"/>
                          <a:cs typeface="+mn-cs"/>
                        </a:rPr>
                        <a:t> (minimum quality </a:t>
                      </a:r>
                      <a:r>
                        <a:rPr lang="en-US" sz="1500" b="0" kern="1200" dirty="0" err="1">
                          <a:solidFill>
                            <a:schemeClr val="dk1"/>
                          </a:solidFill>
                          <a:latin typeface="+mn-lt"/>
                          <a:ea typeface="+mn-ea"/>
                          <a:cs typeface="+mn-cs"/>
                        </a:rPr>
                        <a:t>treshold</a:t>
                      </a:r>
                      <a:r>
                        <a:rPr lang="en-US" sz="1500" b="0" kern="1200" dirty="0">
                          <a:solidFill>
                            <a:schemeClr val="dk1"/>
                          </a:solidFill>
                          <a:latin typeface="+mn-lt"/>
                          <a:ea typeface="+mn-ea"/>
                          <a:cs typeface="+mn-cs"/>
                        </a:rPr>
                        <a:t>)</a:t>
                      </a:r>
                      <a:endParaRPr lang="ro-RO" sz="1500" b="0" kern="1200" noProof="0" dirty="0">
                        <a:solidFill>
                          <a:schemeClr val="dk1"/>
                        </a:solidFill>
                        <a:latin typeface="+mn-lt"/>
                        <a:ea typeface="+mn-ea"/>
                        <a:cs typeface="+mn-cs"/>
                      </a:endParaRPr>
                    </a:p>
                  </a:txBody>
                  <a:tcPr anchor="ctr"/>
                </a:tc>
                <a:tc vMerge="1">
                  <a:txBody>
                    <a:bodyPr/>
                    <a:lstStyle/>
                    <a:p>
                      <a:endParaRPr lang="en-US"/>
                    </a:p>
                  </a:txBody>
                  <a:tcPr/>
                </a:tc>
                <a:tc vMerge="1">
                  <a:txBody>
                    <a:bodyPr/>
                    <a:lstStyle/>
                    <a:p>
                      <a:pPr marL="285750" indent="-285750" algn="l" defTabSz="914400" rtl="0" eaLnBrk="1" latinLnBrk="0" hangingPunct="1">
                        <a:buFont typeface="Arial" panose="020B0604020202020204" pitchFamily="34" charset="0"/>
                        <a:buChar char="•"/>
                      </a:pPr>
                      <a:endParaRPr lang="en-US" sz="1500" b="0" kern="1200" dirty="0">
                        <a:solidFill>
                          <a:schemeClr val="dk1"/>
                        </a:solidFill>
                        <a:latin typeface="+mn-lt"/>
                        <a:ea typeface="+mn-ea"/>
                        <a:cs typeface="+mn-cs"/>
                      </a:endParaRPr>
                    </a:p>
                  </a:txBody>
                  <a:tcPr anchor="ctr"/>
                </a:tc>
                <a:extLst>
                  <a:ext uri="{0D108BD9-81ED-4DB2-BD59-A6C34878D82A}">
                    <a16:rowId xmlns:a16="http://schemas.microsoft.com/office/drawing/2014/main" val="3630292164"/>
                  </a:ext>
                </a:extLst>
              </a:tr>
              <a:tr h="1582301">
                <a:tc vMerge="1">
                  <a:txBody>
                    <a:bodyPr/>
                    <a:lstStyle/>
                    <a:p>
                      <a:endParaRPr lang="ro-RO" sz="1500" b="0" noProof="0"/>
                    </a:p>
                  </a:txBody>
                  <a:tcPr anchor="ctr"/>
                </a:tc>
                <a:tc vMerge="1">
                  <a:txBody>
                    <a:bodyPr/>
                    <a:lstStyle/>
                    <a:p>
                      <a:pPr marL="285750" indent="-285750">
                        <a:buFont typeface="Arial" panose="020B0604020202020204" pitchFamily="34" charset="0"/>
                        <a:buChar char="•"/>
                      </a:pPr>
                      <a:endParaRPr lang="ro-RO" sz="1500" b="0" noProof="0" dirty="0"/>
                    </a:p>
                  </a:txBody>
                  <a:tcPr anchor="ctr"/>
                </a:tc>
                <a:tc vMerge="1">
                  <a:txBody>
                    <a:bodyPr/>
                    <a:lstStyle/>
                    <a:p>
                      <a:endParaRPr lang="ro-RO" sz="1500" b="0" noProof="0" dirty="0"/>
                    </a:p>
                  </a:txBody>
                  <a:tcPr anchor="ctr"/>
                </a:tc>
                <a:tc>
                  <a:txBody>
                    <a:bodyPr/>
                    <a:lstStyle/>
                    <a:p>
                      <a:pPr marL="285750" indent="-285750">
                        <a:buFont typeface="Arial" panose="020B0604020202020204" pitchFamily="34" charset="0"/>
                        <a:buChar char="•"/>
                      </a:pPr>
                      <a:r>
                        <a:rPr lang="ro-RO" sz="1500" b="0" kern="1200">
                          <a:solidFill>
                            <a:schemeClr val="dk1"/>
                          </a:solidFill>
                          <a:latin typeface="+mn-lt"/>
                          <a:ea typeface="+mn-ea"/>
                          <a:cs typeface="+mn-cs"/>
                        </a:rPr>
                        <a:t>15 mil euro alocare FSE+</a:t>
                      </a:r>
                    </a:p>
                    <a:p>
                      <a:pPr marL="285750" indent="-285750">
                        <a:buFont typeface="Arial" panose="020B0604020202020204" pitchFamily="34" charset="0"/>
                        <a:buChar char="•"/>
                      </a:pPr>
                      <a:r>
                        <a:rPr lang="ro-RO" sz="1500" b="0" kern="1200">
                          <a:solidFill>
                            <a:schemeClr val="dk1"/>
                          </a:solidFill>
                          <a:latin typeface="+mn-lt"/>
                          <a:ea typeface="+mn-ea"/>
                          <a:cs typeface="+mn-cs"/>
                        </a:rPr>
                        <a:t>3,64 mil euro alocare buget de stat</a:t>
                      </a:r>
                      <a:endParaRPr lang="en-US" sz="1500" b="0" kern="1200">
                        <a:solidFill>
                          <a:schemeClr val="dk1"/>
                        </a:solidFill>
                        <a:latin typeface="+mn-lt"/>
                        <a:ea typeface="+mn-ea"/>
                        <a:cs typeface="+mn-cs"/>
                      </a:endParaRPr>
                    </a:p>
                  </a:txBody>
                  <a:tcPr anchor="ctr"/>
                </a:tc>
                <a:extLst>
                  <a:ext uri="{0D108BD9-81ED-4DB2-BD59-A6C34878D82A}">
                    <a16:rowId xmlns:a16="http://schemas.microsoft.com/office/drawing/2014/main" val="3543835824"/>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5B4E4553-BCFD-20E8-992F-C7B17657DDAD}"/>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3834EB39-B9DA-F4A7-F146-22341530E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844"/>
          </a:xfrm>
          <a:prstGeom prst="rect">
            <a:avLst/>
          </a:prstGeom>
        </p:spPr>
      </p:pic>
    </p:spTree>
    <p:extLst>
      <p:ext uri="{BB962C8B-B14F-4D97-AF65-F5344CB8AC3E}">
        <p14:creationId xmlns:p14="http://schemas.microsoft.com/office/powerpoint/2010/main" val="220613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542371" y="1212634"/>
            <a:ext cx="11272149"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8  Creșterea accesibilității, atractivității și calității învățământului profesional și tehnic</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92839727"/>
              </p:ext>
            </p:extLst>
          </p:nvPr>
        </p:nvGraphicFramePr>
        <p:xfrm>
          <a:off x="542371" y="1831875"/>
          <a:ext cx="11272148" cy="5235072"/>
        </p:xfrm>
        <a:graphic>
          <a:graphicData uri="http://schemas.openxmlformats.org/drawingml/2006/table">
            <a:tbl>
              <a:tblPr firstRow="1" bandRow="1">
                <a:tableStyleId>{93296810-A885-4BE3-A3E7-6D5BEEA58F35}</a:tableStyleId>
              </a:tblPr>
              <a:tblGrid>
                <a:gridCol w="2558365">
                  <a:extLst>
                    <a:ext uri="{9D8B030D-6E8A-4147-A177-3AD203B41FA5}">
                      <a16:colId xmlns:a16="http://schemas.microsoft.com/office/drawing/2014/main" val="20000"/>
                    </a:ext>
                  </a:extLst>
                </a:gridCol>
                <a:gridCol w="4468037">
                  <a:extLst>
                    <a:ext uri="{9D8B030D-6E8A-4147-A177-3AD203B41FA5}">
                      <a16:colId xmlns:a16="http://schemas.microsoft.com/office/drawing/2014/main" val="20001"/>
                    </a:ext>
                  </a:extLst>
                </a:gridCol>
                <a:gridCol w="2128383">
                  <a:extLst>
                    <a:ext uri="{9D8B030D-6E8A-4147-A177-3AD203B41FA5}">
                      <a16:colId xmlns:a16="http://schemas.microsoft.com/office/drawing/2014/main" val="20002"/>
                    </a:ext>
                  </a:extLst>
                </a:gridCol>
                <a:gridCol w="2117363">
                  <a:extLst>
                    <a:ext uri="{9D8B030D-6E8A-4147-A177-3AD203B41FA5}">
                      <a16:colId xmlns:a16="http://schemas.microsoft.com/office/drawing/2014/main" val="3624880356"/>
                    </a:ext>
                  </a:extLst>
                </a:gridCol>
              </a:tblGrid>
              <a:tr h="571632">
                <a:tc>
                  <a:txBody>
                    <a:bodyPr/>
                    <a:lstStyle/>
                    <a:p>
                      <a:pPr algn="ctr"/>
                      <a:r>
                        <a:rPr lang="ro-RO" sz="1500" b="1" noProof="0" dirty="0"/>
                        <a:t>Acțiune</a:t>
                      </a:r>
                    </a:p>
                  </a:txBody>
                  <a:tcPr anchor="ctr"/>
                </a:tc>
                <a:tc>
                  <a:txBody>
                    <a:bodyPr/>
                    <a:lstStyle/>
                    <a:p>
                      <a:pPr algn="ctr"/>
                      <a:r>
                        <a:rPr lang="ro-RO" sz="1500" b="1" noProof="0"/>
                        <a:t>Exemple de investiții vizate</a:t>
                      </a:r>
                    </a:p>
                  </a:txBody>
                  <a:tcPr anchor="ctr"/>
                </a:tc>
                <a:tc>
                  <a:txBody>
                    <a:bodyPr/>
                    <a:lstStyle/>
                    <a:p>
                      <a:pPr algn="ctr"/>
                      <a:r>
                        <a:rPr lang="ro-RO" sz="1500" b="1" noProof="0" dirty="0"/>
                        <a:t>Categorii de beneficiari/</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3017520">
                <a:tc>
                  <a:txBody>
                    <a:bodyPr/>
                    <a:lstStyle/>
                    <a:p>
                      <a:r>
                        <a:rPr lang="ro-RO" sz="1500" b="0" noProof="0" dirty="0"/>
                        <a:t>8.f.1. Facilitare acces și prevenire abandon</a:t>
                      </a:r>
                      <a:r>
                        <a:rPr lang="ro-RO" sz="1500" b="0" baseline="0" noProof="0" dirty="0"/>
                        <a:t> </a:t>
                      </a:r>
                      <a:r>
                        <a:rPr lang="ro-RO" sz="1500" b="0" noProof="0" dirty="0"/>
                        <a:t>la nivelul ÎPT</a:t>
                      </a:r>
                    </a:p>
                  </a:txBody>
                  <a:tcPr anchor="ctr"/>
                </a:tc>
                <a:tc>
                  <a:txBody>
                    <a:bodyPr/>
                    <a:lstStyle/>
                    <a:p>
                      <a:pPr marL="285750" indent="-285750">
                        <a:buFont typeface="Arial" panose="020B0604020202020204" pitchFamily="34" charset="0"/>
                        <a:buChar char="•"/>
                      </a:pPr>
                      <a:r>
                        <a:rPr lang="ro-RO" sz="1500" b="0" noProof="0" dirty="0"/>
                        <a:t>Acompaniament elevi grupuri defavorizate (sprijin financiar cazare, masă, transport).</a:t>
                      </a:r>
                    </a:p>
                  </a:txBody>
                  <a:tcPr anchor="ctr"/>
                </a:tc>
                <a:tc>
                  <a:txBody>
                    <a:bodyPr/>
                    <a:lstStyle/>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Elevi</a:t>
                      </a:r>
                      <a:r>
                        <a:rPr lang="en-US" sz="1500" b="0" kern="1200" dirty="0">
                          <a:solidFill>
                            <a:schemeClr val="dk1"/>
                          </a:solidFill>
                          <a:latin typeface="+mn-lt"/>
                          <a:ea typeface="+mn-ea"/>
                          <a:cs typeface="+mn-cs"/>
                        </a:rPr>
                        <a:t> din ÎPT</a:t>
                      </a:r>
                    </a:p>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Elevi</a:t>
                      </a:r>
                      <a:r>
                        <a:rPr lang="en-US" sz="1500" b="0" kern="1200" dirty="0">
                          <a:solidFill>
                            <a:schemeClr val="dk1"/>
                          </a:solidFill>
                          <a:latin typeface="+mn-lt"/>
                          <a:ea typeface="+mn-ea"/>
                          <a:cs typeface="+mn-cs"/>
                        </a:rPr>
                        <a:t> din ÎPT din </a:t>
                      </a:r>
                      <a:r>
                        <a:rPr lang="en-US" sz="1500" b="0" kern="1200" dirty="0" err="1">
                          <a:solidFill>
                            <a:schemeClr val="dk1"/>
                          </a:solidFill>
                          <a:latin typeface="+mn-lt"/>
                          <a:ea typeface="+mn-ea"/>
                          <a:cs typeface="+mn-cs"/>
                        </a:rPr>
                        <a:t>grupuri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sau</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medii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dezavantajate</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elevi</a:t>
                      </a:r>
                      <a:r>
                        <a:rPr lang="en-US" sz="1500" b="0" kern="1200" dirty="0">
                          <a:solidFill>
                            <a:schemeClr val="dk1"/>
                          </a:solidFill>
                          <a:latin typeface="+mn-lt"/>
                          <a:ea typeface="+mn-ea"/>
                          <a:cs typeface="+mn-cs"/>
                        </a:rPr>
                        <a:t> cu </a:t>
                      </a:r>
                      <a:r>
                        <a:rPr lang="en-US" sz="1500" b="0" kern="1200" dirty="0" err="1">
                          <a:solidFill>
                            <a:schemeClr val="dk1"/>
                          </a:solidFill>
                          <a:latin typeface="+mn-lt"/>
                          <a:ea typeface="+mn-ea"/>
                          <a:cs typeface="+mn-cs"/>
                        </a:rPr>
                        <a:t>dizabilități</a:t>
                      </a:r>
                      <a:r>
                        <a:rPr lang="en-US" sz="1500" b="0" kern="1200" dirty="0">
                          <a:solidFill>
                            <a:schemeClr val="dk1"/>
                          </a:solidFill>
                          <a:latin typeface="+mn-lt"/>
                          <a:ea typeface="+mn-ea"/>
                          <a:cs typeface="+mn-cs"/>
                        </a:rPr>
                        <a:t>/CES, </a:t>
                      </a:r>
                      <a:r>
                        <a:rPr lang="en-US" sz="1500" b="0" kern="1200" dirty="0" err="1">
                          <a:solidFill>
                            <a:schemeClr val="dk1"/>
                          </a:solidFill>
                          <a:latin typeface="+mn-lt"/>
                          <a:ea typeface="+mn-ea"/>
                          <a:cs typeface="+mn-cs"/>
                        </a:rPr>
                        <a:t>aparținând</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etniei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roma</a:t>
                      </a:r>
                      <a:r>
                        <a:rPr lang="en-US" sz="1500" b="0" kern="1200" dirty="0">
                          <a:solidFill>
                            <a:schemeClr val="dk1"/>
                          </a:solidFill>
                          <a:latin typeface="+mn-lt"/>
                          <a:ea typeface="+mn-ea"/>
                          <a:cs typeface="+mn-cs"/>
                        </a:rPr>
                        <a:t>, din </a:t>
                      </a:r>
                      <a:r>
                        <a:rPr lang="en-US" sz="1500" b="0" kern="1200" dirty="0" err="1">
                          <a:solidFill>
                            <a:schemeClr val="dk1"/>
                          </a:solidFill>
                          <a:latin typeface="+mn-lt"/>
                          <a:ea typeface="+mn-ea"/>
                          <a:cs typeface="+mn-cs"/>
                        </a:rPr>
                        <a:t>mediul</a:t>
                      </a:r>
                      <a:r>
                        <a:rPr lang="en-US" sz="1500" b="0" kern="1200" dirty="0">
                          <a:solidFill>
                            <a:schemeClr val="dk1"/>
                          </a:solidFill>
                          <a:latin typeface="+mn-lt"/>
                          <a:ea typeface="+mn-ea"/>
                          <a:cs typeface="+mn-cs"/>
                        </a:rPr>
                        <a:t> rural, urban mic </a:t>
                      </a:r>
                      <a:r>
                        <a:rPr lang="en-US" sz="1500" b="0" kern="1200" dirty="0" err="1">
                          <a:solidFill>
                            <a:schemeClr val="dk1"/>
                          </a:solidFill>
                          <a:latin typeface="+mn-lt"/>
                          <a:ea typeface="+mn-ea"/>
                          <a:cs typeface="+mn-cs"/>
                        </a:rPr>
                        <a:t>etc</a:t>
                      </a:r>
                      <a:r>
                        <a:rPr lang="en-US" sz="1500" b="0" kern="1200" dirty="0">
                          <a:solidFill>
                            <a:schemeClr val="dk1"/>
                          </a:solidFill>
                          <a:latin typeface="+mn-lt"/>
                          <a:ea typeface="+mn-ea"/>
                          <a:cs typeface="+mn-cs"/>
                        </a:rPr>
                        <a:t>)</a:t>
                      </a:r>
                    </a:p>
                    <a:p>
                      <a:pPr marL="285750" indent="-285750" algn="just">
                        <a:buFont typeface="Arial" panose="020B0604020202020204" pitchFamily="34" charset="0"/>
                        <a:buChar char="•"/>
                      </a:pPr>
                      <a:r>
                        <a:rPr lang="it-IT" sz="1500" b="0" kern="1200" dirty="0">
                          <a:solidFill>
                            <a:schemeClr val="dk1"/>
                          </a:solidFill>
                          <a:latin typeface="+mn-lt"/>
                          <a:ea typeface="+mn-ea"/>
                          <a:cs typeface="+mn-cs"/>
                        </a:rPr>
                        <a:t>Elevi din clasa a IX-a IPT</a:t>
                      </a:r>
                    </a:p>
                    <a:p>
                      <a:pPr marL="285750" indent="-285750" algn="just">
                        <a:buFont typeface="Arial" panose="020B0604020202020204" pitchFamily="34" charset="0"/>
                        <a:buChar char="•"/>
                      </a:pPr>
                      <a:r>
                        <a:rPr lang="en-US" sz="1500" b="0" kern="1200" dirty="0">
                          <a:solidFill>
                            <a:schemeClr val="dk1"/>
                          </a:solidFill>
                          <a:latin typeface="+mn-lt"/>
                          <a:ea typeface="+mn-ea"/>
                          <a:cs typeface="+mn-cs"/>
                        </a:rPr>
                        <a:t>Personal didactic de </a:t>
                      </a:r>
                      <a:r>
                        <a:rPr lang="en-US" sz="1500" b="0" kern="1200" dirty="0" err="1">
                          <a:solidFill>
                            <a:schemeClr val="dk1"/>
                          </a:solidFill>
                          <a:latin typeface="+mn-lt"/>
                          <a:ea typeface="+mn-ea"/>
                          <a:cs typeface="+mn-cs"/>
                        </a:rPr>
                        <a:t>predare</a:t>
                      </a:r>
                      <a:r>
                        <a:rPr lang="en-US" sz="1500" b="0" kern="1200" dirty="0">
                          <a:solidFill>
                            <a:schemeClr val="dk1"/>
                          </a:solidFill>
                          <a:latin typeface="+mn-lt"/>
                          <a:ea typeface="+mn-ea"/>
                          <a:cs typeface="+mn-cs"/>
                        </a:rPr>
                        <a:t>, auxiliar </a:t>
                      </a:r>
                      <a:r>
                        <a:rPr lang="en-US" sz="1500" b="0" kern="1200" dirty="0" err="1">
                          <a:solidFill>
                            <a:schemeClr val="dk1"/>
                          </a:solidFill>
                          <a:latin typeface="+mn-lt"/>
                          <a:ea typeface="+mn-ea"/>
                          <a:cs typeface="+mn-cs"/>
                        </a:rPr>
                        <a:t>şi</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conducere</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îndrumare</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şi</a:t>
                      </a:r>
                      <a:r>
                        <a:rPr lang="en-US" sz="1500" b="0" kern="1200" dirty="0">
                          <a:solidFill>
                            <a:schemeClr val="dk1"/>
                          </a:solidFill>
                          <a:latin typeface="+mn-lt"/>
                          <a:ea typeface="+mn-ea"/>
                          <a:cs typeface="+mn-cs"/>
                        </a:rPr>
                        <a:t> control) din IPT;</a:t>
                      </a:r>
                      <a:endParaRPr lang="ro-RO" sz="15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kern="1200" dirty="0">
                          <a:solidFill>
                            <a:schemeClr val="dk1"/>
                          </a:solidFill>
                          <a:latin typeface="+mn-lt"/>
                          <a:ea typeface="+mn-ea"/>
                          <a:cs typeface="+mn-cs"/>
                        </a:rPr>
                        <a:t>Personal cu </a:t>
                      </a:r>
                      <a:r>
                        <a:rPr lang="en-US" sz="1500" b="0" kern="1200" dirty="0" err="1">
                          <a:solidFill>
                            <a:schemeClr val="dk1"/>
                          </a:solidFill>
                          <a:latin typeface="+mn-lt"/>
                          <a:ea typeface="+mn-ea"/>
                          <a:cs typeface="+mn-cs"/>
                        </a:rPr>
                        <a:t>atribuții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în</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domeniul</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educației</a:t>
                      </a:r>
                      <a:r>
                        <a:rPr lang="en-US" sz="1500" b="0" kern="1200" dirty="0">
                          <a:solidFill>
                            <a:schemeClr val="dk1"/>
                          </a:solidFill>
                          <a:latin typeface="+mn-lt"/>
                          <a:ea typeface="+mn-ea"/>
                          <a:cs typeface="+mn-cs"/>
                        </a:rPr>
                        <a:t>, </a:t>
                      </a:r>
                      <a:endParaRPr lang="ro-RO" sz="15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Părinți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reprezentanți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legali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tutori</a:t>
                      </a:r>
                      <a:endParaRPr lang="en-US" sz="1500" b="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60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10,59 mil euro alocare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5B4E4553-BCFD-20E8-992F-C7B17657DDAD}"/>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3834EB39-B9DA-F4A7-F146-22341530E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844"/>
          </a:xfrm>
          <a:prstGeom prst="rect">
            <a:avLst/>
          </a:prstGeom>
        </p:spPr>
      </p:pic>
    </p:spTree>
    <p:extLst>
      <p:ext uri="{BB962C8B-B14F-4D97-AF65-F5344CB8AC3E}">
        <p14:creationId xmlns:p14="http://schemas.microsoft.com/office/powerpoint/2010/main" val="236672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542371" y="1212634"/>
            <a:ext cx="11272149"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8  Creșterea accesibilității, atractivității și calității învățământului profesional și tehnic</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27207455"/>
              </p:ext>
            </p:extLst>
          </p:nvPr>
        </p:nvGraphicFramePr>
        <p:xfrm>
          <a:off x="542371" y="1831875"/>
          <a:ext cx="11272148" cy="4846394"/>
        </p:xfrm>
        <a:graphic>
          <a:graphicData uri="http://schemas.openxmlformats.org/drawingml/2006/table">
            <a:tbl>
              <a:tblPr firstRow="1" bandRow="1">
                <a:tableStyleId>{93296810-A885-4BE3-A3E7-6D5BEEA58F35}</a:tableStyleId>
              </a:tblPr>
              <a:tblGrid>
                <a:gridCol w="2558365">
                  <a:extLst>
                    <a:ext uri="{9D8B030D-6E8A-4147-A177-3AD203B41FA5}">
                      <a16:colId xmlns:a16="http://schemas.microsoft.com/office/drawing/2014/main" val="20000"/>
                    </a:ext>
                  </a:extLst>
                </a:gridCol>
                <a:gridCol w="3650020">
                  <a:extLst>
                    <a:ext uri="{9D8B030D-6E8A-4147-A177-3AD203B41FA5}">
                      <a16:colId xmlns:a16="http://schemas.microsoft.com/office/drawing/2014/main" val="20001"/>
                    </a:ext>
                  </a:extLst>
                </a:gridCol>
                <a:gridCol w="2940890">
                  <a:extLst>
                    <a:ext uri="{9D8B030D-6E8A-4147-A177-3AD203B41FA5}">
                      <a16:colId xmlns:a16="http://schemas.microsoft.com/office/drawing/2014/main" val="20002"/>
                    </a:ext>
                  </a:extLst>
                </a:gridCol>
                <a:gridCol w="2122873">
                  <a:extLst>
                    <a:ext uri="{9D8B030D-6E8A-4147-A177-3AD203B41FA5}">
                      <a16:colId xmlns:a16="http://schemas.microsoft.com/office/drawing/2014/main" val="3624880356"/>
                    </a:ext>
                  </a:extLst>
                </a:gridCol>
              </a:tblGrid>
              <a:tr h="544569">
                <a:tc>
                  <a:txBody>
                    <a:bodyPr/>
                    <a:lstStyle/>
                    <a:p>
                      <a:pPr algn="ctr"/>
                      <a:r>
                        <a:rPr lang="ro-RO" sz="1500" b="1" noProof="0" dirty="0"/>
                        <a:t>Acțiune</a:t>
                      </a:r>
                    </a:p>
                  </a:txBody>
                  <a:tcPr anchor="ctr"/>
                </a:tc>
                <a:tc>
                  <a:txBody>
                    <a:bodyPr/>
                    <a:lstStyle/>
                    <a:p>
                      <a:pPr algn="ctr"/>
                      <a:r>
                        <a:rPr lang="ro-RO" sz="1500" b="1" noProof="0"/>
                        <a:t>Exemple de investiții vizate</a:t>
                      </a:r>
                    </a:p>
                  </a:txBody>
                  <a:tcPr anchor="ctr"/>
                </a:tc>
                <a:tc>
                  <a:txBody>
                    <a:bodyPr/>
                    <a:lstStyle/>
                    <a:p>
                      <a:pPr algn="ctr"/>
                      <a:r>
                        <a:rPr lang="ro-RO" sz="1500" b="1" noProof="0" dirty="0"/>
                        <a:t>Categorii de beneficiari/</a:t>
                      </a:r>
                    </a:p>
                    <a:p>
                      <a:pPr algn="ctr"/>
                      <a:r>
                        <a:rPr lang="ro-RO" sz="1500" b="1"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958220">
                <a:tc>
                  <a:txBody>
                    <a:bodyPr/>
                    <a:lstStyle/>
                    <a:p>
                      <a:r>
                        <a:rPr lang="ro-RO" sz="1500" b="0" noProof="0"/>
                        <a:t>8.f.2. Programe de informare pentru părinți și comunitate</a:t>
                      </a:r>
                    </a:p>
                  </a:txBody>
                  <a:tcPr anchor="ctr"/>
                </a:tc>
                <a:tc>
                  <a:txBody>
                    <a:bodyPr/>
                    <a:lstStyle/>
                    <a:p>
                      <a:pPr marL="285750" indent="-285750">
                        <a:buFont typeface="Arial" panose="020B0604020202020204" pitchFamily="34" charset="0"/>
                        <a:buChar char="•"/>
                      </a:pPr>
                      <a:r>
                        <a:rPr lang="ro-RO" sz="1500" b="0" noProof="0" dirty="0"/>
                        <a:t>Campanii conștientizare;</a:t>
                      </a:r>
                    </a:p>
                    <a:p>
                      <a:pPr marL="285750" indent="-285750">
                        <a:buFont typeface="Arial" panose="020B0604020202020204" pitchFamily="34" charset="0"/>
                        <a:buChar char="•"/>
                      </a:pPr>
                      <a:r>
                        <a:rPr lang="ro-RO" sz="1500" b="0" noProof="0" dirty="0"/>
                        <a:t>Educație parentală;</a:t>
                      </a:r>
                    </a:p>
                  </a:txBody>
                  <a:tcPr anchor="ctr"/>
                </a:tc>
                <a:tc rowSpan="2">
                  <a:txBody>
                    <a:bodyPr/>
                    <a:lstStyle/>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Elevi</a:t>
                      </a:r>
                      <a:r>
                        <a:rPr lang="en-US" sz="1500" b="0" kern="1200" dirty="0">
                          <a:solidFill>
                            <a:schemeClr val="dk1"/>
                          </a:solidFill>
                          <a:latin typeface="+mn-lt"/>
                          <a:ea typeface="+mn-ea"/>
                          <a:cs typeface="+mn-cs"/>
                        </a:rPr>
                        <a:t> din ÎPT</a:t>
                      </a:r>
                    </a:p>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Elevi</a:t>
                      </a:r>
                      <a:r>
                        <a:rPr lang="en-US" sz="1500" b="0" kern="1200" dirty="0">
                          <a:solidFill>
                            <a:schemeClr val="dk1"/>
                          </a:solidFill>
                          <a:latin typeface="+mn-lt"/>
                          <a:ea typeface="+mn-ea"/>
                          <a:cs typeface="+mn-cs"/>
                        </a:rPr>
                        <a:t> din ÎPT din </a:t>
                      </a:r>
                      <a:r>
                        <a:rPr lang="en-US" sz="1500" b="0" kern="1200" dirty="0" err="1">
                          <a:solidFill>
                            <a:schemeClr val="dk1"/>
                          </a:solidFill>
                          <a:latin typeface="+mn-lt"/>
                          <a:ea typeface="+mn-ea"/>
                          <a:cs typeface="+mn-cs"/>
                        </a:rPr>
                        <a:t>grupuri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sau</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medii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dezavantajate</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elevi</a:t>
                      </a:r>
                      <a:r>
                        <a:rPr lang="en-US" sz="1500" b="0" kern="1200" dirty="0">
                          <a:solidFill>
                            <a:schemeClr val="dk1"/>
                          </a:solidFill>
                          <a:latin typeface="+mn-lt"/>
                          <a:ea typeface="+mn-ea"/>
                          <a:cs typeface="+mn-cs"/>
                        </a:rPr>
                        <a:t> cu </a:t>
                      </a:r>
                      <a:r>
                        <a:rPr lang="en-US" sz="1500" b="0" kern="1200" dirty="0" err="1">
                          <a:solidFill>
                            <a:schemeClr val="dk1"/>
                          </a:solidFill>
                          <a:latin typeface="+mn-lt"/>
                          <a:ea typeface="+mn-ea"/>
                          <a:cs typeface="+mn-cs"/>
                        </a:rPr>
                        <a:t>dizabilități</a:t>
                      </a:r>
                      <a:r>
                        <a:rPr lang="en-US" sz="1500" b="0" kern="1200" dirty="0">
                          <a:solidFill>
                            <a:schemeClr val="dk1"/>
                          </a:solidFill>
                          <a:latin typeface="+mn-lt"/>
                          <a:ea typeface="+mn-ea"/>
                          <a:cs typeface="+mn-cs"/>
                        </a:rPr>
                        <a:t>/CES, </a:t>
                      </a:r>
                      <a:r>
                        <a:rPr lang="en-US" sz="1500" b="0" kern="1200" dirty="0" err="1">
                          <a:solidFill>
                            <a:schemeClr val="dk1"/>
                          </a:solidFill>
                          <a:latin typeface="+mn-lt"/>
                          <a:ea typeface="+mn-ea"/>
                          <a:cs typeface="+mn-cs"/>
                        </a:rPr>
                        <a:t>aparținând</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etniei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roma</a:t>
                      </a:r>
                      <a:r>
                        <a:rPr lang="en-US" sz="1500" b="0" kern="1200" dirty="0">
                          <a:solidFill>
                            <a:schemeClr val="dk1"/>
                          </a:solidFill>
                          <a:latin typeface="+mn-lt"/>
                          <a:ea typeface="+mn-ea"/>
                          <a:cs typeface="+mn-cs"/>
                        </a:rPr>
                        <a:t>, din </a:t>
                      </a:r>
                      <a:r>
                        <a:rPr lang="en-US" sz="1500" b="0" kern="1200" dirty="0" err="1">
                          <a:solidFill>
                            <a:schemeClr val="dk1"/>
                          </a:solidFill>
                          <a:latin typeface="+mn-lt"/>
                          <a:ea typeface="+mn-ea"/>
                          <a:cs typeface="+mn-cs"/>
                        </a:rPr>
                        <a:t>mediul</a:t>
                      </a:r>
                      <a:r>
                        <a:rPr lang="en-US" sz="1500" b="0" kern="1200" dirty="0">
                          <a:solidFill>
                            <a:schemeClr val="dk1"/>
                          </a:solidFill>
                          <a:latin typeface="+mn-lt"/>
                          <a:ea typeface="+mn-ea"/>
                          <a:cs typeface="+mn-cs"/>
                        </a:rPr>
                        <a:t> rural, urban mic </a:t>
                      </a:r>
                      <a:r>
                        <a:rPr lang="en-US" sz="1500" b="0" kern="1200" dirty="0" err="1">
                          <a:solidFill>
                            <a:schemeClr val="dk1"/>
                          </a:solidFill>
                          <a:latin typeface="+mn-lt"/>
                          <a:ea typeface="+mn-ea"/>
                          <a:cs typeface="+mn-cs"/>
                        </a:rPr>
                        <a:t>etc</a:t>
                      </a:r>
                      <a:r>
                        <a:rPr lang="en-US" sz="1500" b="0" kern="1200" dirty="0">
                          <a:solidFill>
                            <a:schemeClr val="dk1"/>
                          </a:solidFill>
                          <a:latin typeface="+mn-lt"/>
                          <a:ea typeface="+mn-ea"/>
                          <a:cs typeface="+mn-cs"/>
                        </a:rPr>
                        <a:t>)</a:t>
                      </a:r>
                    </a:p>
                    <a:p>
                      <a:pPr marL="285750" indent="-285750" algn="just">
                        <a:buFont typeface="Arial" panose="020B0604020202020204" pitchFamily="34" charset="0"/>
                        <a:buChar char="•"/>
                      </a:pPr>
                      <a:r>
                        <a:rPr lang="it-IT" sz="1500" b="0" kern="1200" dirty="0">
                          <a:solidFill>
                            <a:schemeClr val="dk1"/>
                          </a:solidFill>
                          <a:latin typeface="+mn-lt"/>
                          <a:ea typeface="+mn-ea"/>
                          <a:cs typeface="+mn-cs"/>
                        </a:rPr>
                        <a:t>Elevi din clasa a IX-a IPT</a:t>
                      </a:r>
                    </a:p>
                    <a:p>
                      <a:pPr marL="285750" indent="-285750" algn="just">
                        <a:buFont typeface="Arial" panose="020B0604020202020204" pitchFamily="34" charset="0"/>
                        <a:buChar char="•"/>
                      </a:pPr>
                      <a:r>
                        <a:rPr lang="en-US" sz="1500" b="0" kern="1200" dirty="0">
                          <a:solidFill>
                            <a:schemeClr val="dk1"/>
                          </a:solidFill>
                          <a:latin typeface="+mn-lt"/>
                          <a:ea typeface="+mn-ea"/>
                          <a:cs typeface="+mn-cs"/>
                        </a:rPr>
                        <a:t>Personal didactic de </a:t>
                      </a:r>
                      <a:r>
                        <a:rPr lang="en-US" sz="1500" b="0" kern="1200" dirty="0" err="1">
                          <a:solidFill>
                            <a:schemeClr val="dk1"/>
                          </a:solidFill>
                          <a:latin typeface="+mn-lt"/>
                          <a:ea typeface="+mn-ea"/>
                          <a:cs typeface="+mn-cs"/>
                        </a:rPr>
                        <a:t>predare</a:t>
                      </a:r>
                      <a:r>
                        <a:rPr lang="en-US" sz="1500" b="0" kern="1200" dirty="0">
                          <a:solidFill>
                            <a:schemeClr val="dk1"/>
                          </a:solidFill>
                          <a:latin typeface="+mn-lt"/>
                          <a:ea typeface="+mn-ea"/>
                          <a:cs typeface="+mn-cs"/>
                        </a:rPr>
                        <a:t>, auxiliar </a:t>
                      </a:r>
                      <a:r>
                        <a:rPr lang="en-US" sz="1500" b="0" kern="1200" dirty="0" err="1">
                          <a:solidFill>
                            <a:schemeClr val="dk1"/>
                          </a:solidFill>
                          <a:latin typeface="+mn-lt"/>
                          <a:ea typeface="+mn-ea"/>
                          <a:cs typeface="+mn-cs"/>
                        </a:rPr>
                        <a:t>şi</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conducere</a:t>
                      </a:r>
                      <a:r>
                        <a:rPr lang="en-US" sz="1500" b="0" kern="1200" dirty="0">
                          <a:solidFill>
                            <a:schemeClr val="dk1"/>
                          </a:solidFill>
                          <a:latin typeface="+mn-lt"/>
                          <a:ea typeface="+mn-ea"/>
                          <a:cs typeface="+mn-cs"/>
                        </a:rPr>
                        <a:t>, de </a:t>
                      </a:r>
                      <a:r>
                        <a:rPr lang="en-US" sz="1500" b="0" kern="1200" dirty="0" err="1">
                          <a:solidFill>
                            <a:schemeClr val="dk1"/>
                          </a:solidFill>
                          <a:latin typeface="+mn-lt"/>
                          <a:ea typeface="+mn-ea"/>
                          <a:cs typeface="+mn-cs"/>
                        </a:rPr>
                        <a:t>îndrumare</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şi</a:t>
                      </a:r>
                      <a:r>
                        <a:rPr lang="en-US" sz="1500" b="0" kern="1200" dirty="0">
                          <a:solidFill>
                            <a:schemeClr val="dk1"/>
                          </a:solidFill>
                          <a:latin typeface="+mn-lt"/>
                          <a:ea typeface="+mn-ea"/>
                          <a:cs typeface="+mn-cs"/>
                        </a:rPr>
                        <a:t> control) din IPT;</a:t>
                      </a:r>
                      <a:endParaRPr lang="ro-RO" sz="15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kern="1200" dirty="0">
                          <a:solidFill>
                            <a:schemeClr val="dk1"/>
                          </a:solidFill>
                          <a:latin typeface="+mn-lt"/>
                          <a:ea typeface="+mn-ea"/>
                          <a:cs typeface="+mn-cs"/>
                        </a:rPr>
                        <a:t>Personal cu </a:t>
                      </a:r>
                      <a:r>
                        <a:rPr lang="en-US" sz="1500" b="0" kern="1200" dirty="0" err="1">
                          <a:solidFill>
                            <a:schemeClr val="dk1"/>
                          </a:solidFill>
                          <a:latin typeface="+mn-lt"/>
                          <a:ea typeface="+mn-ea"/>
                          <a:cs typeface="+mn-cs"/>
                        </a:rPr>
                        <a:t>atribuții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în</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domeniul</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educației</a:t>
                      </a:r>
                      <a:r>
                        <a:rPr lang="en-US" sz="1500" b="0" kern="1200" dirty="0">
                          <a:solidFill>
                            <a:schemeClr val="dk1"/>
                          </a:solidFill>
                          <a:latin typeface="+mn-lt"/>
                          <a:ea typeface="+mn-ea"/>
                          <a:cs typeface="+mn-cs"/>
                        </a:rPr>
                        <a:t>, </a:t>
                      </a:r>
                      <a:endParaRPr lang="ro-RO" sz="1500" b="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kern="1200" dirty="0" err="1">
                          <a:solidFill>
                            <a:schemeClr val="dk1"/>
                          </a:solidFill>
                          <a:latin typeface="+mn-lt"/>
                          <a:ea typeface="+mn-ea"/>
                          <a:cs typeface="+mn-cs"/>
                        </a:rPr>
                        <a:t>Părinți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reprezentanți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legali</a:t>
                      </a:r>
                      <a:r>
                        <a:rPr lang="en-US" sz="1500" b="0" kern="1200" dirty="0">
                          <a:solidFill>
                            <a:schemeClr val="dk1"/>
                          </a:solidFill>
                          <a:latin typeface="+mn-lt"/>
                          <a:ea typeface="+mn-ea"/>
                          <a:cs typeface="+mn-cs"/>
                        </a:rPr>
                        <a:t>/ </a:t>
                      </a:r>
                      <a:r>
                        <a:rPr lang="en-US" sz="1500" b="0" kern="1200" dirty="0" err="1">
                          <a:solidFill>
                            <a:schemeClr val="dk1"/>
                          </a:solidFill>
                          <a:latin typeface="+mn-lt"/>
                          <a:ea typeface="+mn-ea"/>
                          <a:cs typeface="+mn-cs"/>
                        </a:rPr>
                        <a:t>tutori</a:t>
                      </a:r>
                      <a:endParaRPr lang="en-US" sz="1500" b="0" kern="1200" dirty="0">
                        <a:solidFill>
                          <a:schemeClr val="dk1"/>
                        </a:solidFill>
                        <a:latin typeface="+mn-lt"/>
                        <a:ea typeface="+mn-ea"/>
                        <a:cs typeface="+mn-cs"/>
                      </a:endParaRPr>
                    </a:p>
                    <a:p>
                      <a:pPr algn="just"/>
                      <a:endParaRPr lang="en-US" sz="1500" b="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7,5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1,32 mil euro alocare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291914">
                <a:tc>
                  <a:txBody>
                    <a:bodyPr/>
                    <a:lstStyle/>
                    <a:p>
                      <a:r>
                        <a:rPr lang="ro-RO" sz="1500" b="0" noProof="0"/>
                        <a:t>8.f.3. Programe remediale</a:t>
                      </a:r>
                    </a:p>
                  </a:txBody>
                  <a:tcPr anchor="ctr"/>
                </a:tc>
                <a:tc>
                  <a:txBody>
                    <a:bodyPr/>
                    <a:lstStyle/>
                    <a:p>
                      <a:pPr marL="285750" indent="-285750">
                        <a:buFont typeface="Arial" panose="020B0604020202020204" pitchFamily="34" charset="0"/>
                        <a:buChar char="•"/>
                      </a:pPr>
                      <a:r>
                        <a:rPr lang="ro-RO" sz="1500" b="0" noProof="0" dirty="0"/>
                        <a:t>Sprijin elevi din clasa a IX-a, pentru creșterea nivelului de competență în citit, matematică </a:t>
                      </a:r>
                      <a:r>
                        <a:rPr lang="ro-RO" sz="1500" b="0" noProof="0" dirty="0" err="1"/>
                        <a:t>şi</a:t>
                      </a:r>
                      <a:r>
                        <a:rPr lang="ro-RO" sz="1500" b="0" noProof="0" dirty="0"/>
                        <a:t> științe.</a:t>
                      </a:r>
                    </a:p>
                  </a:txBody>
                  <a:tcPr anchor="ctr"/>
                </a:tc>
                <a:tc vMerge="1">
                  <a:txBody>
                    <a:bodyPr/>
                    <a:lstStyle/>
                    <a:p>
                      <a:endParaRPr lang="en-US" dirty="0"/>
                    </a:p>
                  </a:txBody>
                  <a:tcPr/>
                </a:tc>
                <a:tc>
                  <a:txBody>
                    <a:bodyPr/>
                    <a:lstStyle/>
                    <a:p>
                      <a:pPr marL="285750" indent="-285750">
                        <a:buFont typeface="Arial" panose="020B0604020202020204" pitchFamily="34" charset="0"/>
                        <a:buChar char="•"/>
                      </a:pPr>
                      <a:r>
                        <a:rPr lang="ro-RO" sz="1500" b="0" kern="1200" dirty="0">
                          <a:solidFill>
                            <a:schemeClr val="dk1"/>
                          </a:solidFill>
                          <a:latin typeface="+mn-lt"/>
                          <a:ea typeface="+mn-ea"/>
                          <a:cs typeface="+mn-cs"/>
                        </a:rPr>
                        <a:t>75 mil euro alocare FSE+</a:t>
                      </a:r>
                    </a:p>
                    <a:p>
                      <a:pPr marL="285750" indent="-285750">
                        <a:buFont typeface="Arial" panose="020B0604020202020204" pitchFamily="34" charset="0"/>
                        <a:buChar char="•"/>
                      </a:pPr>
                      <a:r>
                        <a:rPr lang="ro-RO" sz="1500" b="0" kern="1200" dirty="0">
                          <a:solidFill>
                            <a:schemeClr val="dk1"/>
                          </a:solidFill>
                          <a:latin typeface="+mn-lt"/>
                          <a:ea typeface="+mn-ea"/>
                          <a:cs typeface="+mn-cs"/>
                        </a:rPr>
                        <a:t>13,24 mil euro alocare buget de stat</a:t>
                      </a:r>
                      <a:endParaRPr lang="en-US" sz="15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5B4E4553-BCFD-20E8-992F-C7B17657DDAD}"/>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3834EB39-B9DA-F4A7-F146-22341530E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844"/>
          </a:xfrm>
          <a:prstGeom prst="rect">
            <a:avLst/>
          </a:prstGeom>
        </p:spPr>
      </p:pic>
    </p:spTree>
    <p:extLst>
      <p:ext uri="{BB962C8B-B14F-4D97-AF65-F5344CB8AC3E}">
        <p14:creationId xmlns:p14="http://schemas.microsoft.com/office/powerpoint/2010/main" val="390881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514836" y="1274985"/>
            <a:ext cx="11162327"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sz="1600" b="1" dirty="0">
                <a:solidFill>
                  <a:schemeClr val="bg1"/>
                </a:solidFill>
              </a:rPr>
              <a:t>Prioritatea  9  Consolidarea participării populației în procesul de învățare pe parcursul întregii vieți pentru facilitarea tranzițiilor și a mobilității</a:t>
            </a:r>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78584951"/>
              </p:ext>
            </p:extLst>
          </p:nvPr>
        </p:nvGraphicFramePr>
        <p:xfrm>
          <a:off x="514835" y="1898254"/>
          <a:ext cx="11162327" cy="4450080"/>
        </p:xfrm>
        <a:graphic>
          <a:graphicData uri="http://schemas.openxmlformats.org/drawingml/2006/table">
            <a:tbl>
              <a:tblPr firstRow="1" bandRow="1">
                <a:tableStyleId>{93296810-A885-4BE3-A3E7-6D5BEEA58F35}</a:tableStyleId>
              </a:tblPr>
              <a:tblGrid>
                <a:gridCol w="1424733">
                  <a:extLst>
                    <a:ext uri="{9D8B030D-6E8A-4147-A177-3AD203B41FA5}">
                      <a16:colId xmlns:a16="http://schemas.microsoft.com/office/drawing/2014/main" val="20000"/>
                    </a:ext>
                  </a:extLst>
                </a:gridCol>
                <a:gridCol w="4878921">
                  <a:extLst>
                    <a:ext uri="{9D8B030D-6E8A-4147-A177-3AD203B41FA5}">
                      <a16:colId xmlns:a16="http://schemas.microsoft.com/office/drawing/2014/main" val="20001"/>
                    </a:ext>
                  </a:extLst>
                </a:gridCol>
                <a:gridCol w="2894192">
                  <a:extLst>
                    <a:ext uri="{9D8B030D-6E8A-4147-A177-3AD203B41FA5}">
                      <a16:colId xmlns:a16="http://schemas.microsoft.com/office/drawing/2014/main" val="20002"/>
                    </a:ext>
                  </a:extLst>
                </a:gridCol>
                <a:gridCol w="1964481">
                  <a:extLst>
                    <a:ext uri="{9D8B030D-6E8A-4147-A177-3AD203B41FA5}">
                      <a16:colId xmlns:a16="http://schemas.microsoft.com/office/drawing/2014/main" val="602693408"/>
                    </a:ext>
                  </a:extLst>
                </a:gridCol>
              </a:tblGrid>
              <a:tr h="517664">
                <a:tc>
                  <a:txBody>
                    <a:bodyPr/>
                    <a:lstStyle/>
                    <a:p>
                      <a:pPr algn="ctr"/>
                      <a:r>
                        <a:rPr lang="ro-RO" sz="1400" b="1" i="0" noProof="0" dirty="0"/>
                        <a:t>Acțiune</a:t>
                      </a:r>
                    </a:p>
                  </a:txBody>
                  <a:tcPr anchor="ctr"/>
                </a:tc>
                <a:tc>
                  <a:txBody>
                    <a:bodyPr/>
                    <a:lstStyle/>
                    <a:p>
                      <a:pPr algn="ctr"/>
                      <a:r>
                        <a:rPr lang="ro-RO" sz="1400" b="1" i="0" noProof="0"/>
                        <a:t>Exemple de investiții vizate</a:t>
                      </a:r>
                    </a:p>
                  </a:txBody>
                  <a:tcPr anchor="ctr"/>
                </a:tc>
                <a:tc>
                  <a:txBody>
                    <a:bodyPr/>
                    <a:lstStyle/>
                    <a:p>
                      <a:pPr algn="ctr"/>
                      <a:r>
                        <a:rPr lang="ro-RO" sz="1400" b="1" i="0" noProof="0" dirty="0"/>
                        <a:t>Categorii beneficiari/</a:t>
                      </a:r>
                    </a:p>
                    <a:p>
                      <a:pPr algn="ctr"/>
                      <a:r>
                        <a:rPr lang="ro-RO" sz="1400" b="1" i="0"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b="1" noProof="0" dirty="0"/>
                        <a:t>Alocare financiară</a:t>
                      </a:r>
                    </a:p>
                    <a:p>
                      <a:pPr algn="ctr"/>
                      <a:endParaRPr lang="ro-RO" sz="1400" b="1" i="0" noProof="0" dirty="0"/>
                    </a:p>
                  </a:txBody>
                  <a:tcPr anchor="ctr"/>
                </a:tc>
                <a:extLst>
                  <a:ext uri="{0D108BD9-81ED-4DB2-BD59-A6C34878D82A}">
                    <a16:rowId xmlns:a16="http://schemas.microsoft.com/office/drawing/2014/main" val="10000"/>
                  </a:ext>
                </a:extLst>
              </a:tr>
              <a:tr h="1424755">
                <a:tc>
                  <a:txBody>
                    <a:bodyPr/>
                    <a:lstStyle/>
                    <a:p>
                      <a:pPr algn="just"/>
                      <a:r>
                        <a:rPr lang="ro-RO" sz="1400" b="0" i="0" noProof="0" dirty="0"/>
                        <a:t>OS (e) Intervenții pentru asigurarea calității în formarea profesională a adulților (9.e.1-9.e.4)</a:t>
                      </a:r>
                    </a:p>
                  </a:txBody>
                  <a:tcPr anchor="ctr"/>
                </a:tc>
                <a:tc>
                  <a:txBody>
                    <a:bodyPr/>
                    <a:lstStyle/>
                    <a:p>
                      <a:pPr marL="285750" indent="-285750" algn="just">
                        <a:buFont typeface="Arial" panose="020B0604020202020204" pitchFamily="34" charset="0"/>
                        <a:buChar char="•"/>
                      </a:pPr>
                      <a:r>
                        <a:rPr lang="ro-RO" sz="1400" b="0" i="0" noProof="0" dirty="0"/>
                        <a:t>Dezvoltarea/implementarea sistemelor interne de asigurare a calității de către furnizorii de formare profesională a adulților</a:t>
                      </a:r>
                      <a:r>
                        <a:rPr lang="ro-RO" sz="1400" b="0" i="0" baseline="0" noProof="0" dirty="0"/>
                        <a:t> </a:t>
                      </a:r>
                      <a:r>
                        <a:rPr lang="ro-RO" sz="1400" b="0" i="0" noProof="0" dirty="0"/>
                        <a:t>autorizați </a:t>
                      </a:r>
                      <a:r>
                        <a:rPr lang="ro-RO" sz="1400" b="0" i="0" u="none" noProof="0" dirty="0"/>
                        <a:t>(</a:t>
                      </a:r>
                      <a:r>
                        <a:rPr lang="ro-RO" sz="1400" b="0" i="0" noProof="0" dirty="0"/>
                        <a:t>monitorizare/raportare</a:t>
                      </a:r>
                      <a:r>
                        <a:rPr lang="ro-RO" sz="1400" b="0" i="0" baseline="0" noProof="0" dirty="0"/>
                        <a:t> </a:t>
                      </a:r>
                      <a:r>
                        <a:rPr lang="ro-RO" sz="1400" b="0" i="0" kern="1200" noProof="0" dirty="0">
                          <a:solidFill>
                            <a:schemeClr val="dk1"/>
                          </a:solidFill>
                          <a:latin typeface="+mn-lt"/>
                          <a:ea typeface="+mn-ea"/>
                          <a:cs typeface="+mn-cs"/>
                        </a:rPr>
                        <a:t>date formare</a:t>
                      </a:r>
                      <a:r>
                        <a:rPr lang="ro-RO" sz="1400" b="0" i="0" noProof="0" dirty="0"/>
                        <a:t> specialiști, instrumente noi de evaluare) – intervenție strategică;</a:t>
                      </a:r>
                    </a:p>
                    <a:p>
                      <a:pPr marL="285750" indent="-285750" algn="just">
                        <a:buFont typeface="Arial" panose="020B0604020202020204" pitchFamily="34" charset="0"/>
                        <a:buChar char="•"/>
                      </a:pPr>
                      <a:r>
                        <a:rPr lang="ro-RO" sz="1400" b="0" i="0" noProof="0" dirty="0"/>
                        <a:t>Capacitate Comisii Județene de autorizare furnizori </a:t>
                      </a:r>
                      <a:r>
                        <a:rPr lang="ro-RO" sz="1400" b="0" i="0" noProof="0" dirty="0" err="1"/>
                        <a:t>FPC</a:t>
                      </a:r>
                      <a:r>
                        <a:rPr lang="ro-RO" sz="1400" b="0" i="0" noProof="0" dirty="0"/>
                        <a:t> – intervenție strategică;</a:t>
                      </a:r>
                    </a:p>
                    <a:p>
                      <a:pPr marL="285750" indent="-285750" algn="just">
                        <a:buFont typeface="Arial" panose="020B0604020202020204" pitchFamily="34" charset="0"/>
                        <a:buChar char="•"/>
                      </a:pPr>
                      <a:r>
                        <a:rPr lang="ro-RO" sz="1400" b="0" i="0" noProof="0" dirty="0"/>
                        <a:t>Formare formatori, instructori, coordonatori ucenicie;</a:t>
                      </a:r>
                    </a:p>
                    <a:p>
                      <a:pPr marL="285750" indent="-285750" algn="just">
                        <a:buFont typeface="Arial" panose="020B0604020202020204" pitchFamily="34" charset="0"/>
                        <a:buChar char="•"/>
                      </a:pPr>
                      <a:r>
                        <a:rPr lang="ro-RO" sz="1400" b="0" i="0" noProof="0" dirty="0"/>
                        <a:t>Noi standarde ocupaționale.</a:t>
                      </a:r>
                    </a:p>
                  </a:txBody>
                  <a:tcPr anchor="ctr"/>
                </a:tc>
                <a:tc>
                  <a:txBody>
                    <a:bodyPr/>
                    <a:lstStyle/>
                    <a:p>
                      <a:pPr marL="285750" indent="-285750" algn="just">
                        <a:buFont typeface="Arial" panose="020B0604020202020204" pitchFamily="34" charset="0"/>
                        <a:buChar char="•"/>
                      </a:pPr>
                      <a:r>
                        <a:rPr lang="en-US" sz="1400" b="0" i="0" kern="1200" dirty="0" err="1">
                          <a:solidFill>
                            <a:schemeClr val="dk1"/>
                          </a:solidFill>
                          <a:latin typeface="+mn-lt"/>
                          <a:ea typeface="+mn-ea"/>
                          <a:cs typeface="+mn-cs"/>
                        </a:rPr>
                        <a:t>Instituții</a:t>
                      </a:r>
                      <a:r>
                        <a:rPr lang="en-US" sz="1400" b="0" i="0" kern="1200" dirty="0">
                          <a:solidFill>
                            <a:schemeClr val="dk1"/>
                          </a:solidFill>
                          <a:latin typeface="+mn-lt"/>
                          <a:ea typeface="+mn-ea"/>
                          <a:cs typeface="+mn-cs"/>
                        </a:rPr>
                        <a:t> centrale </a:t>
                      </a:r>
                      <a:r>
                        <a:rPr lang="en-US" sz="1400" b="0" i="0" kern="1200" dirty="0" err="1">
                          <a:solidFill>
                            <a:schemeClr val="dk1"/>
                          </a:solidFill>
                          <a:latin typeface="+mn-lt"/>
                          <a:ea typeface="+mn-ea"/>
                          <a:cs typeface="+mn-cs"/>
                        </a:rPr>
                        <a:t>și</a:t>
                      </a:r>
                      <a:r>
                        <a:rPr lang="en-US" sz="1400" b="0" i="0" kern="1200" dirty="0">
                          <a:solidFill>
                            <a:schemeClr val="dk1"/>
                          </a:solidFill>
                          <a:latin typeface="+mn-lt"/>
                          <a:ea typeface="+mn-ea"/>
                          <a:cs typeface="+mn-cs"/>
                        </a:rPr>
                        <a:t> locale cu </a:t>
                      </a:r>
                      <a:r>
                        <a:rPr lang="en-US" sz="1400" b="0" i="0" kern="1200" dirty="0" err="1">
                          <a:solidFill>
                            <a:schemeClr val="dk1"/>
                          </a:solidFill>
                          <a:latin typeface="+mn-lt"/>
                          <a:ea typeface="+mn-ea"/>
                          <a:cs typeface="+mn-cs"/>
                        </a:rPr>
                        <a:t>responsabilități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în</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gestiunea</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sistemului</a:t>
                      </a:r>
                      <a:r>
                        <a:rPr lang="en-US" sz="1400" b="0" i="0" kern="1200" dirty="0">
                          <a:solidFill>
                            <a:schemeClr val="dk1"/>
                          </a:solidFill>
                          <a:latin typeface="+mn-lt"/>
                          <a:ea typeface="+mn-ea"/>
                          <a:cs typeface="+mn-cs"/>
                        </a:rPr>
                        <a:t> de </a:t>
                      </a:r>
                      <a:r>
                        <a:rPr lang="ro-RO" sz="1400" b="0" i="0" kern="1200" dirty="0">
                          <a:solidFill>
                            <a:schemeClr val="dk1"/>
                          </a:solidFill>
                          <a:latin typeface="+mn-lt"/>
                          <a:ea typeface="+mn-ea"/>
                          <a:cs typeface="+mn-cs"/>
                        </a:rPr>
                        <a:t>FPC</a:t>
                      </a:r>
                      <a:endParaRPr lang="en-US" sz="14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400" b="0" i="0" kern="1200" dirty="0" err="1">
                          <a:solidFill>
                            <a:schemeClr val="dk1"/>
                          </a:solidFill>
                          <a:latin typeface="+mn-lt"/>
                          <a:ea typeface="+mn-ea"/>
                          <a:cs typeface="+mn-cs"/>
                        </a:rPr>
                        <a:t>Furnizori</a:t>
                      </a:r>
                      <a:r>
                        <a:rPr lang="en-US" sz="1400" b="0" i="0" kern="1200" dirty="0">
                          <a:solidFill>
                            <a:schemeClr val="dk1"/>
                          </a:solidFill>
                          <a:latin typeface="+mn-lt"/>
                          <a:ea typeface="+mn-ea"/>
                          <a:cs typeface="+mn-cs"/>
                        </a:rPr>
                        <a:t> de </a:t>
                      </a:r>
                      <a:r>
                        <a:rPr lang="en-US" sz="1400" b="0" i="0" kern="1200" dirty="0" err="1">
                          <a:solidFill>
                            <a:schemeClr val="dk1"/>
                          </a:solidFill>
                          <a:latin typeface="+mn-lt"/>
                          <a:ea typeface="+mn-ea"/>
                          <a:cs typeface="+mn-cs"/>
                        </a:rPr>
                        <a:t>formare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profesională</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furnizori</a:t>
                      </a:r>
                      <a:r>
                        <a:rPr lang="en-US" sz="1400" b="0" i="0" kern="1200" dirty="0">
                          <a:solidFill>
                            <a:schemeClr val="dk1"/>
                          </a:solidFill>
                          <a:latin typeface="+mn-lt"/>
                          <a:ea typeface="+mn-ea"/>
                          <a:cs typeface="+mn-cs"/>
                        </a:rPr>
                        <a:t> de </a:t>
                      </a:r>
                      <a:r>
                        <a:rPr lang="en-US" sz="1400" b="0" i="0" kern="1200" dirty="0" err="1">
                          <a:solidFill>
                            <a:schemeClr val="dk1"/>
                          </a:solidFill>
                          <a:latin typeface="+mn-lt"/>
                          <a:ea typeface="+mn-ea"/>
                          <a:cs typeface="+mn-cs"/>
                        </a:rPr>
                        <a:t>servicii</a:t>
                      </a:r>
                      <a:r>
                        <a:rPr lang="en-US" sz="1400" b="0" i="0" kern="1200" dirty="0">
                          <a:solidFill>
                            <a:schemeClr val="dk1"/>
                          </a:solidFill>
                          <a:latin typeface="+mn-lt"/>
                          <a:ea typeface="+mn-ea"/>
                          <a:cs typeface="+mn-cs"/>
                        </a:rPr>
                        <a:t> de </a:t>
                      </a:r>
                      <a:r>
                        <a:rPr lang="en-US" sz="1400" b="0" i="0" kern="1200" dirty="0" err="1">
                          <a:solidFill>
                            <a:schemeClr val="dk1"/>
                          </a:solidFill>
                          <a:latin typeface="+mn-lt"/>
                          <a:ea typeface="+mn-ea"/>
                          <a:cs typeface="+mn-cs"/>
                        </a:rPr>
                        <a:t>orientare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și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consiliere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profesională</a:t>
                      </a:r>
                      <a:r>
                        <a:rPr lang="en-US" sz="1400" b="0" i="0" kern="1200" dirty="0">
                          <a:solidFill>
                            <a:schemeClr val="dk1"/>
                          </a:solidFill>
                          <a:latin typeface="+mn-lt"/>
                          <a:ea typeface="+mn-ea"/>
                          <a:cs typeface="+mn-cs"/>
                        </a:rPr>
                        <a:t> , </a:t>
                      </a:r>
                      <a:r>
                        <a:rPr lang="en-US" sz="1400" b="0" i="0" kern="1200" dirty="0" err="1">
                          <a:solidFill>
                            <a:schemeClr val="dk1"/>
                          </a:solidFill>
                          <a:latin typeface="+mn-lt"/>
                          <a:ea typeface="+mn-ea"/>
                          <a:cs typeface="+mn-cs"/>
                        </a:rPr>
                        <a:t>centre</a:t>
                      </a:r>
                      <a:r>
                        <a:rPr lang="en-US" sz="1400" b="0" i="0" kern="1200" dirty="0">
                          <a:solidFill>
                            <a:schemeClr val="dk1"/>
                          </a:solidFill>
                          <a:latin typeface="+mn-lt"/>
                          <a:ea typeface="+mn-ea"/>
                          <a:cs typeface="+mn-cs"/>
                        </a:rPr>
                        <a:t> de </a:t>
                      </a:r>
                      <a:r>
                        <a:rPr lang="en-US" sz="1400" b="0" i="0" kern="1200" dirty="0" err="1">
                          <a:solidFill>
                            <a:schemeClr val="dk1"/>
                          </a:solidFill>
                          <a:latin typeface="+mn-lt"/>
                          <a:ea typeface="+mn-ea"/>
                          <a:cs typeface="+mn-cs"/>
                        </a:rPr>
                        <a:t>evaluare</a:t>
                      </a:r>
                      <a:r>
                        <a:rPr lang="en-US" sz="1400" b="0" i="0" kern="1200" dirty="0">
                          <a:solidFill>
                            <a:schemeClr val="dk1"/>
                          </a:solidFill>
                          <a:latin typeface="+mn-lt"/>
                          <a:ea typeface="+mn-ea"/>
                          <a:cs typeface="+mn-cs"/>
                        </a:rPr>
                        <a:t> a </a:t>
                      </a:r>
                      <a:r>
                        <a:rPr lang="en-US" sz="1400" b="0" i="0" kern="1200" dirty="0" err="1">
                          <a:solidFill>
                            <a:schemeClr val="dk1"/>
                          </a:solidFill>
                          <a:latin typeface="+mn-lt"/>
                          <a:ea typeface="+mn-ea"/>
                          <a:cs typeface="+mn-cs"/>
                        </a:rPr>
                        <a:t>competențelor</a:t>
                      </a:r>
                      <a:r>
                        <a:rPr lang="en-US" sz="1400" b="0" i="0" kern="1200" dirty="0">
                          <a:solidFill>
                            <a:schemeClr val="dk1"/>
                          </a:solidFill>
                          <a:latin typeface="+mn-lt"/>
                          <a:ea typeface="+mn-ea"/>
                          <a:cs typeface="+mn-cs"/>
                        </a:rPr>
                        <a:t>,</a:t>
                      </a:r>
                      <a:endParaRPr lang="ro-RO" sz="1400" b="0" i="0" kern="1200" dirty="0">
                        <a:solidFill>
                          <a:schemeClr val="dk1"/>
                        </a:solidFill>
                        <a:latin typeface="+mn-lt"/>
                        <a:ea typeface="+mn-ea"/>
                        <a:cs typeface="+mn-cs"/>
                      </a:endParaRPr>
                    </a:p>
                    <a:p>
                      <a:pPr marL="285750" indent="-285750" algn="just">
                        <a:buFont typeface="Arial" panose="020B0604020202020204" pitchFamily="34" charset="0"/>
                        <a:buChar char="•"/>
                      </a:pPr>
                      <a:r>
                        <a:rPr lang="it-IT" sz="1400" b="0" i="0" kern="1200" dirty="0">
                          <a:solidFill>
                            <a:schemeClr val="dk1"/>
                          </a:solidFill>
                          <a:latin typeface="+mn-lt"/>
                          <a:ea typeface="+mn-ea"/>
                          <a:cs typeface="+mn-cs"/>
                        </a:rPr>
                        <a:t>Angajatori, clustere de angajatori, antreprenori, parteneri sociali</a:t>
                      </a:r>
                    </a:p>
                    <a:p>
                      <a:pPr marL="285750" indent="-285750" algn="just">
                        <a:buFont typeface="Arial" panose="020B0604020202020204" pitchFamily="34" charset="0"/>
                        <a:buChar char="•"/>
                      </a:pPr>
                      <a:r>
                        <a:rPr lang="en-US" sz="1400" b="0" i="0" kern="1200" dirty="0">
                          <a:solidFill>
                            <a:schemeClr val="dk1"/>
                          </a:solidFill>
                          <a:latin typeface="+mn-lt"/>
                          <a:ea typeface="+mn-ea"/>
                          <a:cs typeface="+mn-cs"/>
                        </a:rPr>
                        <a:t>Personal din </a:t>
                      </a:r>
                      <a:r>
                        <a:rPr lang="en-US" sz="1400" b="0" i="0" kern="1200" dirty="0" err="1">
                          <a:solidFill>
                            <a:schemeClr val="dk1"/>
                          </a:solidFill>
                          <a:latin typeface="+mn-lt"/>
                          <a:ea typeface="+mn-ea"/>
                          <a:cs typeface="+mn-cs"/>
                        </a:rPr>
                        <a:t>organizații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instituții</a:t>
                      </a:r>
                      <a:r>
                        <a:rPr lang="en-US" sz="1400" b="0" i="0" kern="1200" dirty="0">
                          <a:solidFill>
                            <a:schemeClr val="dk1"/>
                          </a:solidFill>
                          <a:latin typeface="+mn-lt"/>
                          <a:ea typeface="+mn-ea"/>
                          <a:cs typeface="+mn-cs"/>
                        </a:rPr>
                        <a:t> care se </a:t>
                      </a:r>
                      <a:r>
                        <a:rPr lang="en-US" sz="1400" b="0" i="0" kern="1200" dirty="0" err="1">
                          <a:solidFill>
                            <a:schemeClr val="dk1"/>
                          </a:solidFill>
                          <a:latin typeface="+mn-lt"/>
                          <a:ea typeface="+mn-ea"/>
                          <a:cs typeface="+mn-cs"/>
                        </a:rPr>
                        <a:t>ocupă</a:t>
                      </a:r>
                      <a:r>
                        <a:rPr lang="en-US" sz="1400" b="0" i="0" kern="1200" dirty="0">
                          <a:solidFill>
                            <a:schemeClr val="dk1"/>
                          </a:solidFill>
                          <a:latin typeface="+mn-lt"/>
                          <a:ea typeface="+mn-ea"/>
                          <a:cs typeface="+mn-cs"/>
                        </a:rPr>
                        <a:t> de </a:t>
                      </a:r>
                      <a:r>
                        <a:rPr lang="ro-RO" sz="1400" b="0" i="0" kern="1200" dirty="0">
                          <a:solidFill>
                            <a:schemeClr val="dk1"/>
                          </a:solidFill>
                          <a:latin typeface="+mn-lt"/>
                          <a:ea typeface="+mn-ea"/>
                          <a:cs typeface="+mn-cs"/>
                        </a:rPr>
                        <a:t>FPC</a:t>
                      </a:r>
                      <a:endParaRPr lang="en-US" sz="14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400" b="0" i="0" kern="1200" dirty="0">
                          <a:solidFill>
                            <a:schemeClr val="dk1"/>
                          </a:solidFill>
                          <a:latin typeface="+mn-lt"/>
                          <a:ea typeface="+mn-ea"/>
                          <a:cs typeface="+mn-cs"/>
                        </a:rPr>
                        <a:t>personal al </a:t>
                      </a:r>
                      <a:r>
                        <a:rPr lang="ro-RO" sz="1400" b="0" i="0" kern="1200" dirty="0">
                          <a:solidFill>
                            <a:schemeClr val="dk1"/>
                          </a:solidFill>
                          <a:latin typeface="+mn-lt"/>
                          <a:ea typeface="+mn-ea"/>
                          <a:cs typeface="+mn-cs"/>
                        </a:rPr>
                        <a:t>SPC</a:t>
                      </a:r>
                      <a:endParaRPr lang="en-US" sz="14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400" b="0" i="0" kern="1200" dirty="0">
                          <a:solidFill>
                            <a:schemeClr val="dk1"/>
                          </a:solidFill>
                          <a:latin typeface="+mn-lt"/>
                          <a:ea typeface="+mn-ea"/>
                          <a:cs typeface="+mn-cs"/>
                        </a:rPr>
                        <a:t>Personal din </a:t>
                      </a:r>
                      <a:r>
                        <a:rPr lang="en-US" sz="1400" b="0" i="0" kern="1200" dirty="0" err="1">
                          <a:solidFill>
                            <a:schemeClr val="dk1"/>
                          </a:solidFill>
                          <a:latin typeface="+mn-lt"/>
                          <a:ea typeface="+mn-ea"/>
                          <a:cs typeface="+mn-cs"/>
                        </a:rPr>
                        <a:t>comisiile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județene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pentru</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autorizarea</a:t>
                      </a:r>
                      <a:endParaRPr lang="en-US" sz="14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400" b="0" i="0" kern="1200" dirty="0" err="1">
                          <a:solidFill>
                            <a:schemeClr val="dk1"/>
                          </a:solidFill>
                          <a:latin typeface="+mn-lt"/>
                          <a:ea typeface="+mn-ea"/>
                          <a:cs typeface="+mn-cs"/>
                        </a:rPr>
                        <a:t>Membrii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și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experți</a:t>
                      </a:r>
                      <a:r>
                        <a:rPr lang="en-US" sz="1400" b="0" i="0" kern="1200" dirty="0">
                          <a:solidFill>
                            <a:schemeClr val="dk1"/>
                          </a:solidFill>
                          <a:latin typeface="+mn-lt"/>
                          <a:ea typeface="+mn-ea"/>
                          <a:cs typeface="+mn-cs"/>
                        </a:rPr>
                        <a:t> ai </a:t>
                      </a:r>
                      <a:r>
                        <a:rPr lang="en-US" sz="1400" b="0" i="0" kern="1200" dirty="0" err="1">
                          <a:solidFill>
                            <a:schemeClr val="dk1"/>
                          </a:solidFill>
                          <a:latin typeface="+mn-lt"/>
                          <a:ea typeface="+mn-ea"/>
                          <a:cs typeface="+mn-cs"/>
                        </a:rPr>
                        <a:t>comitetelor</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sectoriale</a:t>
                      </a:r>
                      <a:endParaRPr lang="en-US" sz="14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400" b="0" i="0" kern="1200" dirty="0" err="1">
                          <a:solidFill>
                            <a:schemeClr val="dk1"/>
                          </a:solidFill>
                          <a:latin typeface="+mn-lt"/>
                          <a:ea typeface="+mn-ea"/>
                          <a:cs typeface="+mn-cs"/>
                        </a:rPr>
                        <a:t>Adulți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angajați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persoane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aflate</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în</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căutarea</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unui</a:t>
                      </a:r>
                      <a:r>
                        <a:rPr lang="en-US" sz="1400" b="0" i="0" kern="1200" dirty="0">
                          <a:solidFill>
                            <a:schemeClr val="dk1"/>
                          </a:solidFill>
                          <a:latin typeface="+mn-lt"/>
                          <a:ea typeface="+mn-ea"/>
                          <a:cs typeface="+mn-cs"/>
                        </a:rPr>
                        <a:t> loc de </a:t>
                      </a:r>
                      <a:r>
                        <a:rPr lang="en-US" sz="1400" b="0" i="0" kern="1200" dirty="0" err="1">
                          <a:solidFill>
                            <a:schemeClr val="dk1"/>
                          </a:solidFill>
                          <a:latin typeface="+mn-lt"/>
                          <a:ea typeface="+mn-ea"/>
                          <a:cs typeface="+mn-cs"/>
                        </a:rPr>
                        <a:t>muncă</a:t>
                      </a:r>
                      <a:endParaRPr lang="ro-RO" sz="1400" b="0" i="0" kern="1200" noProof="0" dirty="0">
                        <a:solidFill>
                          <a:schemeClr val="dk1"/>
                        </a:solidFill>
                        <a:latin typeface="+mn-lt"/>
                        <a:ea typeface="+mn-ea"/>
                        <a:cs typeface="+mn-cs"/>
                      </a:endParaRPr>
                    </a:p>
                  </a:txBody>
                  <a:tcPr anchor="ctr"/>
                </a:tc>
                <a:tc>
                  <a:txBody>
                    <a:bodyPr/>
                    <a:lstStyle/>
                    <a:p>
                      <a:pPr marL="285750" indent="-285750" algn="just">
                        <a:buFont typeface="Arial" panose="020B0604020202020204" pitchFamily="34" charset="0"/>
                        <a:buChar char="•"/>
                      </a:pPr>
                      <a:r>
                        <a:rPr lang="ro-RO" sz="1400" b="0" i="0" noProof="0" dirty="0"/>
                        <a:t>34,97 mil euro alocare FSE+</a:t>
                      </a:r>
                    </a:p>
                    <a:p>
                      <a:pPr marL="285750" indent="-285750" algn="just">
                        <a:buFont typeface="Arial" panose="020B0604020202020204" pitchFamily="34" charset="0"/>
                        <a:buChar char="•"/>
                      </a:pPr>
                      <a:r>
                        <a:rPr lang="ro-RO" sz="1400" b="0" i="0" noProof="0" dirty="0"/>
                        <a:t>7,28 mil euro alocare buget de stat</a:t>
                      </a:r>
                    </a:p>
                  </a:txBody>
                  <a:tcPr anchor="ctr"/>
                </a:tc>
                <a:extLst>
                  <a:ext uri="{0D108BD9-81ED-4DB2-BD59-A6C34878D82A}">
                    <a16:rowId xmlns:a16="http://schemas.microsoft.com/office/drawing/2014/main" val="10001"/>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625B8D39-DD25-A0DF-FBAE-011DB74376EC}"/>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86C5B8EA-17B0-3C18-BE85-C5E65ADE1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417255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514836" y="1274985"/>
            <a:ext cx="11162327"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sz="1600" b="1" dirty="0">
                <a:solidFill>
                  <a:schemeClr val="bg1"/>
                </a:solidFill>
              </a:rPr>
              <a:t>Prioritatea  9  Consolidarea participării populației în procesul de învățare pe parcursul întregii vieți pentru facilitarea tranzițiilor și a mobilității</a:t>
            </a:r>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20750948"/>
              </p:ext>
            </p:extLst>
          </p:nvPr>
        </p:nvGraphicFramePr>
        <p:xfrm>
          <a:off x="514835" y="1898254"/>
          <a:ext cx="11162327" cy="3188628"/>
        </p:xfrm>
        <a:graphic>
          <a:graphicData uri="http://schemas.openxmlformats.org/drawingml/2006/table">
            <a:tbl>
              <a:tblPr firstRow="1" bandRow="1">
                <a:tableStyleId>{93296810-A885-4BE3-A3E7-6D5BEEA58F35}</a:tableStyleId>
              </a:tblPr>
              <a:tblGrid>
                <a:gridCol w="1424733">
                  <a:extLst>
                    <a:ext uri="{9D8B030D-6E8A-4147-A177-3AD203B41FA5}">
                      <a16:colId xmlns:a16="http://schemas.microsoft.com/office/drawing/2014/main" val="20000"/>
                    </a:ext>
                  </a:extLst>
                </a:gridCol>
                <a:gridCol w="5808632">
                  <a:extLst>
                    <a:ext uri="{9D8B030D-6E8A-4147-A177-3AD203B41FA5}">
                      <a16:colId xmlns:a16="http://schemas.microsoft.com/office/drawing/2014/main" val="20001"/>
                    </a:ext>
                  </a:extLst>
                </a:gridCol>
                <a:gridCol w="1964481">
                  <a:extLst>
                    <a:ext uri="{9D8B030D-6E8A-4147-A177-3AD203B41FA5}">
                      <a16:colId xmlns:a16="http://schemas.microsoft.com/office/drawing/2014/main" val="20002"/>
                    </a:ext>
                  </a:extLst>
                </a:gridCol>
                <a:gridCol w="1964481">
                  <a:extLst>
                    <a:ext uri="{9D8B030D-6E8A-4147-A177-3AD203B41FA5}">
                      <a16:colId xmlns:a16="http://schemas.microsoft.com/office/drawing/2014/main" val="602693408"/>
                    </a:ext>
                  </a:extLst>
                </a:gridCol>
              </a:tblGrid>
              <a:tr h="517664">
                <a:tc>
                  <a:txBody>
                    <a:bodyPr/>
                    <a:lstStyle/>
                    <a:p>
                      <a:pPr algn="ctr"/>
                      <a:r>
                        <a:rPr lang="ro-RO" sz="1400" b="1" i="0" noProof="0" dirty="0"/>
                        <a:t>Acțiune</a:t>
                      </a:r>
                    </a:p>
                  </a:txBody>
                  <a:tcPr anchor="ctr"/>
                </a:tc>
                <a:tc>
                  <a:txBody>
                    <a:bodyPr/>
                    <a:lstStyle/>
                    <a:p>
                      <a:pPr algn="ctr"/>
                      <a:r>
                        <a:rPr lang="ro-RO" sz="1400" b="1" i="0" noProof="0"/>
                        <a:t>Exemple de investiții vizate</a:t>
                      </a:r>
                    </a:p>
                  </a:txBody>
                  <a:tcPr anchor="ctr"/>
                </a:tc>
                <a:tc>
                  <a:txBody>
                    <a:bodyPr/>
                    <a:lstStyle/>
                    <a:p>
                      <a:pPr algn="ctr"/>
                      <a:r>
                        <a:rPr lang="ro-RO" sz="1400" b="1" i="0" noProof="0" dirty="0"/>
                        <a:t>Categorii beneficiari/</a:t>
                      </a:r>
                    </a:p>
                    <a:p>
                      <a:pPr algn="ctr"/>
                      <a:r>
                        <a:rPr lang="ro-RO" sz="1400" b="1" i="0" noProof="0" dirty="0"/>
                        <a:t> 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b="1" noProof="0" dirty="0"/>
                        <a:t>Alocare financiară</a:t>
                      </a:r>
                    </a:p>
                    <a:p>
                      <a:pPr algn="ctr"/>
                      <a:endParaRPr lang="ro-RO" sz="1400" b="1" i="0" noProof="0" dirty="0"/>
                    </a:p>
                  </a:txBody>
                  <a:tcPr anchor="ctr"/>
                </a:tc>
                <a:extLst>
                  <a:ext uri="{0D108BD9-81ED-4DB2-BD59-A6C34878D82A}">
                    <a16:rowId xmlns:a16="http://schemas.microsoft.com/office/drawing/2014/main" val="10000"/>
                  </a:ext>
                </a:extLst>
              </a:tr>
              <a:tr h="2670468">
                <a:tc>
                  <a:txBody>
                    <a:bodyPr/>
                    <a:lstStyle/>
                    <a:p>
                      <a:pPr algn="just"/>
                      <a:r>
                        <a:rPr lang="ro-RO" sz="1400" b="0" i="0" noProof="0" dirty="0"/>
                        <a:t>OS (g). Oferta FPC  (diversificare / asigurare</a:t>
                      </a:r>
                      <a:r>
                        <a:rPr lang="ro-RO" sz="1400" b="0" i="0" baseline="0" noProof="0" dirty="0"/>
                        <a:t> </a:t>
                      </a:r>
                      <a:r>
                        <a:rPr lang="ro-RO" sz="1400" b="0" i="0" noProof="0" dirty="0"/>
                        <a:t>acces) (9.g.1-9.g.8)</a:t>
                      </a:r>
                    </a:p>
                    <a:p>
                      <a:pPr algn="just"/>
                      <a:endParaRPr lang="ro-RO" sz="1400" b="0" i="0" noProof="0" dirty="0"/>
                    </a:p>
                  </a:txBody>
                  <a:tcPr anchor="ctr"/>
                </a:tc>
                <a:tc>
                  <a:txBody>
                    <a:bodyPr/>
                    <a:lstStyle/>
                    <a:p>
                      <a:pPr marL="285750" indent="-285750" algn="just">
                        <a:buFont typeface="Arial" panose="020B0604020202020204" pitchFamily="34" charset="0"/>
                        <a:buChar char="•"/>
                      </a:pPr>
                      <a:r>
                        <a:rPr lang="ro-RO" sz="1400" b="0" i="0" noProof="0" dirty="0"/>
                        <a:t>Încurajarea participării la </a:t>
                      </a:r>
                      <a:r>
                        <a:rPr lang="ro-RO" sz="1400" b="0" i="0" noProof="0" dirty="0" err="1"/>
                        <a:t>FPC</a:t>
                      </a:r>
                      <a:r>
                        <a:rPr lang="ro-RO" sz="1400" b="0" i="0" noProof="0" dirty="0"/>
                        <a:t> prin extinderea/diversificarea oportunităților de formare: promovare </a:t>
                      </a:r>
                      <a:r>
                        <a:rPr lang="ro-RO" sz="1400" b="0" i="0" noProof="0" dirty="0" err="1"/>
                        <a:t>FPC</a:t>
                      </a:r>
                      <a:r>
                        <a:rPr lang="ro-RO" sz="1400" b="0" i="0" noProof="0" dirty="0"/>
                        <a:t>, dezvoltare sistem consiliere, orientare (intervenție strategică) / Centre comunitare de învățare permanentă / Colaborare cu mediul de afaceri;</a:t>
                      </a:r>
                    </a:p>
                    <a:p>
                      <a:pPr marL="285750" indent="-285750" algn="just">
                        <a:buFont typeface="Arial" panose="020B0604020202020204" pitchFamily="34" charset="0"/>
                        <a:buChar char="•"/>
                      </a:pPr>
                      <a:r>
                        <a:rPr lang="ro-RO" sz="1400" b="0" i="0" noProof="0" dirty="0"/>
                        <a:t>Mobilitate internațională Erasmus+;</a:t>
                      </a:r>
                    </a:p>
                    <a:p>
                      <a:pPr marL="285750" indent="-285750" algn="just">
                        <a:buFont typeface="Arial" panose="020B0604020202020204" pitchFamily="34" charset="0"/>
                        <a:buChar char="•"/>
                      </a:pPr>
                      <a:r>
                        <a:rPr lang="ro-RO" sz="1400" b="0" i="0" noProof="0" dirty="0"/>
                        <a:t>Instrumente inovative evaluare competențe </a:t>
                      </a:r>
                      <a:r>
                        <a:rPr lang="ro-RO" sz="1400" b="0" i="0" noProof="0" dirty="0" err="1"/>
                        <a:t>nonformale</a:t>
                      </a:r>
                      <a:r>
                        <a:rPr lang="ro-RO" sz="1400" b="0" i="0" noProof="0" dirty="0"/>
                        <a:t>;</a:t>
                      </a:r>
                    </a:p>
                    <a:p>
                      <a:pPr marL="285750" indent="-285750" algn="just">
                        <a:buFont typeface="Arial" panose="020B0604020202020204" pitchFamily="34" charset="0"/>
                        <a:buChar char="•"/>
                      </a:pPr>
                      <a:r>
                        <a:rPr lang="ro-RO" sz="1400" b="0" i="0" noProof="0" dirty="0"/>
                        <a:t>„Pachet de bază” pentru persoanele fără/cu nivel scăzut de formare”;</a:t>
                      </a:r>
                    </a:p>
                    <a:p>
                      <a:pPr marL="285750" indent="-285750" algn="just">
                        <a:buFont typeface="Arial" panose="020B0604020202020204" pitchFamily="34" charset="0"/>
                        <a:buChar char="•"/>
                      </a:pPr>
                      <a:r>
                        <a:rPr lang="ro-RO" sz="1400" b="0" i="0" noProof="0" dirty="0"/>
                        <a:t>„Ține pasul”;</a:t>
                      </a:r>
                    </a:p>
                    <a:p>
                      <a:pPr marL="285750" indent="-285750" algn="just">
                        <a:buFont typeface="Arial" panose="020B0604020202020204" pitchFamily="34" charset="0"/>
                        <a:buChar char="•"/>
                      </a:pPr>
                      <a:r>
                        <a:rPr lang="ro-RO" sz="1400" b="0" i="0" noProof="0" dirty="0"/>
                        <a:t>Programe de formare pentru progres în carieră / formare </a:t>
                      </a:r>
                      <a:r>
                        <a:rPr lang="ro-RO" sz="1400" b="0" i="0" noProof="0" dirty="0" err="1"/>
                        <a:t>colaborativă</a:t>
                      </a:r>
                      <a:r>
                        <a:rPr lang="ro-RO" sz="1400" b="0" i="0" noProof="0" dirty="0"/>
                        <a:t>;</a:t>
                      </a:r>
                    </a:p>
                    <a:p>
                      <a:pPr marL="285750" indent="-285750" algn="just">
                        <a:buFont typeface="Arial" panose="020B0604020202020204" pitchFamily="34" charset="0"/>
                        <a:buChar char="•"/>
                      </a:pPr>
                      <a:r>
                        <a:rPr lang="ro-RO" sz="1400" b="0" i="0" noProof="0" dirty="0"/>
                        <a:t>„Competențe digitale pentru piața muncii”;</a:t>
                      </a:r>
                    </a:p>
                    <a:p>
                      <a:pPr marL="285750" indent="-285750" algn="just">
                        <a:buFont typeface="Arial" panose="020B0604020202020204" pitchFamily="34" charset="0"/>
                        <a:buChar char="•"/>
                      </a:pPr>
                      <a:r>
                        <a:rPr lang="ro-RO" sz="1400" b="0" i="0" noProof="0" dirty="0"/>
                        <a:t>Sprijinirea sportivilor aflați la final de carieră pentru dobândirea de competențe în vederea reintegrării pe piața muncii.</a:t>
                      </a:r>
                    </a:p>
                  </a:txBody>
                  <a:tcPr anchor="ctr"/>
                </a:tc>
                <a:tc>
                  <a:txBody>
                    <a:bodyPr/>
                    <a:lstStyle/>
                    <a:p>
                      <a:pPr marL="285750" indent="-285750" algn="just">
                        <a:buFont typeface="Arial" panose="020B0604020202020204" pitchFamily="34" charset="0"/>
                        <a:buChar char="•"/>
                      </a:pPr>
                      <a:r>
                        <a:rPr lang="en-US" sz="1400" b="0" i="0" kern="1200" dirty="0" err="1">
                          <a:solidFill>
                            <a:schemeClr val="dk1"/>
                          </a:solidFill>
                          <a:latin typeface="+mn-lt"/>
                          <a:ea typeface="+mn-ea"/>
                          <a:cs typeface="+mn-cs"/>
                        </a:rPr>
                        <a:t>Adulți</a:t>
                      </a:r>
                      <a:r>
                        <a:rPr lang="en-US" sz="1400" b="0" i="0" kern="1200" dirty="0">
                          <a:solidFill>
                            <a:schemeClr val="dk1"/>
                          </a:solidFill>
                          <a:latin typeface="+mn-lt"/>
                          <a:ea typeface="+mn-ea"/>
                          <a:cs typeface="+mn-cs"/>
                        </a:rPr>
                        <a:t> (18-64 ani) – </a:t>
                      </a:r>
                      <a:r>
                        <a:rPr lang="en-US" sz="1400" b="0" i="0" kern="1200" dirty="0" err="1">
                          <a:solidFill>
                            <a:schemeClr val="dk1"/>
                          </a:solidFill>
                          <a:latin typeface="+mn-lt"/>
                          <a:ea typeface="+mn-ea"/>
                          <a:cs typeface="+mn-cs"/>
                        </a:rPr>
                        <a:t>potențiali</a:t>
                      </a:r>
                      <a:r>
                        <a:rPr lang="en-US" sz="1400" b="0" i="0" kern="1200" dirty="0">
                          <a:solidFill>
                            <a:schemeClr val="dk1"/>
                          </a:solidFill>
                          <a:latin typeface="+mn-lt"/>
                          <a:ea typeface="+mn-ea"/>
                          <a:cs typeface="+mn-cs"/>
                        </a:rPr>
                        <a:t> </a:t>
                      </a:r>
                      <a:r>
                        <a:rPr lang="en-US" sz="1400" b="0" i="0" kern="1200" dirty="0" err="1">
                          <a:solidFill>
                            <a:schemeClr val="dk1"/>
                          </a:solidFill>
                          <a:latin typeface="+mn-lt"/>
                          <a:ea typeface="+mn-ea"/>
                          <a:cs typeface="+mn-cs"/>
                        </a:rPr>
                        <a:t>formabili</a:t>
                      </a:r>
                      <a:endParaRPr lang="en-US" sz="1400" b="0" i="0" kern="1200" dirty="0">
                        <a:solidFill>
                          <a:schemeClr val="dk1"/>
                        </a:solidFill>
                        <a:latin typeface="+mn-lt"/>
                        <a:ea typeface="+mn-ea"/>
                        <a:cs typeface="+mn-cs"/>
                      </a:endParaRPr>
                    </a:p>
                  </a:txBody>
                  <a:tcPr anchor="ctr"/>
                </a:tc>
                <a:tc>
                  <a:txBody>
                    <a:bodyPr/>
                    <a:lstStyle/>
                    <a:p>
                      <a:pPr marL="285750" indent="-285750" algn="just">
                        <a:buFont typeface="Arial" panose="020B0604020202020204" pitchFamily="34" charset="0"/>
                        <a:buChar char="•"/>
                      </a:pPr>
                      <a:r>
                        <a:rPr lang="ro-RO" sz="1400" b="0" i="0" kern="1200" dirty="0">
                          <a:solidFill>
                            <a:schemeClr val="dk1"/>
                          </a:solidFill>
                          <a:latin typeface="+mn-lt"/>
                          <a:ea typeface="+mn-ea"/>
                          <a:cs typeface="+mn-cs"/>
                        </a:rPr>
                        <a:t>405,49 mil euro alocare FSE+</a:t>
                      </a:r>
                    </a:p>
                    <a:p>
                      <a:pPr marL="285750" indent="-285750" algn="just">
                        <a:buFont typeface="Arial" panose="020B0604020202020204" pitchFamily="34" charset="0"/>
                        <a:buChar char="•"/>
                      </a:pPr>
                      <a:r>
                        <a:rPr lang="ro-RO" sz="1400" b="0" i="0" kern="1200" dirty="0">
                          <a:solidFill>
                            <a:schemeClr val="dk1"/>
                          </a:solidFill>
                          <a:latin typeface="+mn-lt"/>
                          <a:ea typeface="+mn-ea"/>
                          <a:cs typeface="+mn-cs"/>
                        </a:rPr>
                        <a:t>98,33 mil euro alocare buget de stat</a:t>
                      </a:r>
                      <a:endParaRPr lang="en-US" sz="1400" b="0" i="0"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625B8D39-DD25-A0DF-FBAE-011DB74376EC}"/>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86C5B8EA-17B0-3C18-BE85-C5E65ADE1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327122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591848" y="1273182"/>
            <a:ext cx="10997640" cy="452860"/>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10  Asistență tehnică pentru facilitarea și eficientizarea managementului Programului</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40185324"/>
              </p:ext>
            </p:extLst>
          </p:nvPr>
        </p:nvGraphicFramePr>
        <p:xfrm>
          <a:off x="591849" y="1846276"/>
          <a:ext cx="10997639" cy="5022324"/>
        </p:xfrm>
        <a:graphic>
          <a:graphicData uri="http://schemas.openxmlformats.org/drawingml/2006/table">
            <a:tbl>
              <a:tblPr firstRow="1" bandRow="1">
                <a:tableStyleId>{93296810-A885-4BE3-A3E7-6D5BEEA58F35}</a:tableStyleId>
              </a:tblPr>
              <a:tblGrid>
                <a:gridCol w="1970607">
                  <a:extLst>
                    <a:ext uri="{9D8B030D-6E8A-4147-A177-3AD203B41FA5}">
                      <a16:colId xmlns:a16="http://schemas.microsoft.com/office/drawing/2014/main" val="20000"/>
                    </a:ext>
                  </a:extLst>
                </a:gridCol>
                <a:gridCol w="4578418">
                  <a:extLst>
                    <a:ext uri="{9D8B030D-6E8A-4147-A177-3AD203B41FA5}">
                      <a16:colId xmlns:a16="http://schemas.microsoft.com/office/drawing/2014/main" val="20001"/>
                    </a:ext>
                  </a:extLst>
                </a:gridCol>
                <a:gridCol w="2224307">
                  <a:extLst>
                    <a:ext uri="{9D8B030D-6E8A-4147-A177-3AD203B41FA5}">
                      <a16:colId xmlns:a16="http://schemas.microsoft.com/office/drawing/2014/main" val="20002"/>
                    </a:ext>
                  </a:extLst>
                </a:gridCol>
                <a:gridCol w="2224307">
                  <a:extLst>
                    <a:ext uri="{9D8B030D-6E8A-4147-A177-3AD203B41FA5}">
                      <a16:colId xmlns:a16="http://schemas.microsoft.com/office/drawing/2014/main" val="2456381112"/>
                    </a:ext>
                  </a:extLst>
                </a:gridCol>
              </a:tblGrid>
              <a:tr h="152031">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beneficiari/</a:t>
                      </a:r>
                    </a:p>
                    <a:p>
                      <a:pPr algn="ctr"/>
                      <a:r>
                        <a:rPr lang="ro-RO" sz="1500" b="1" noProof="0" dirty="0"/>
                        <a:t> grup </a:t>
                      </a:r>
                      <a:r>
                        <a:rPr lang="ro-RO" sz="1500" b="1" noProof="0" dirty="0" err="1"/>
                        <a:t>tintă</a:t>
                      </a:r>
                      <a:endParaRPr lang="ro-RO" sz="1500" b="1"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noProof="0" dirty="0"/>
                        <a:t>Alocare financiară</a:t>
                      </a:r>
                    </a:p>
                    <a:p>
                      <a:pPr algn="ctr"/>
                      <a:endParaRPr lang="ro-RO" sz="1500" b="1" noProof="0" dirty="0"/>
                    </a:p>
                  </a:txBody>
                  <a:tcPr anchor="ctr"/>
                </a:tc>
                <a:extLst>
                  <a:ext uri="{0D108BD9-81ED-4DB2-BD59-A6C34878D82A}">
                    <a16:rowId xmlns:a16="http://schemas.microsoft.com/office/drawing/2014/main" val="10000"/>
                  </a:ext>
                </a:extLst>
              </a:tr>
              <a:tr h="1510171">
                <a:tc>
                  <a:txBody>
                    <a:bodyPr/>
                    <a:lstStyle/>
                    <a:p>
                      <a:r>
                        <a:rPr lang="ro-RO" sz="1500" b="0" noProof="0" dirty="0"/>
                        <a:t>10.1.</a:t>
                      </a:r>
                    </a:p>
                    <a:p>
                      <a:r>
                        <a:rPr lang="ro-RO" sz="1500" b="0" noProof="0" dirty="0"/>
                        <a:t>Asigurarea funcționării sistemului privind coordonarea, gestionarea și controlul fondurilor</a:t>
                      </a:r>
                      <a:endParaRPr lang="ro-RO" sz="1500" b="0" i="1" noProof="0" dirty="0"/>
                    </a:p>
                  </a:txBody>
                  <a:tcPr anchor="ctr"/>
                </a:tc>
                <a:tc>
                  <a:txBody>
                    <a:bodyPr/>
                    <a:lstStyle/>
                    <a:p>
                      <a:pPr marL="285750" indent="-285750">
                        <a:buFont typeface="Arial" panose="020B0604020202020204" pitchFamily="34" charset="0"/>
                        <a:buChar char="•"/>
                      </a:pPr>
                      <a:r>
                        <a:rPr lang="ro-RO" sz="1500" b="0" noProof="0" dirty="0"/>
                        <a:t>Asigurarea funcționării Autorității de Management și a Organismelor Intermediare pentru implementarea diferitelor etape ale programului: sprijin logistic, salarii, formare personal, proceduri de management;</a:t>
                      </a:r>
                    </a:p>
                    <a:p>
                      <a:pPr marL="285750" indent="-285750">
                        <a:buFont typeface="Arial" panose="020B0604020202020204" pitchFamily="34" charset="0"/>
                        <a:buChar char="•"/>
                      </a:pPr>
                      <a:r>
                        <a:rPr lang="ro-RO" sz="1500" b="0" noProof="0" dirty="0"/>
                        <a:t>Sprijinirea Unităților de Monitorizare a Politicii Publice;</a:t>
                      </a:r>
                    </a:p>
                    <a:p>
                      <a:pPr marL="285750" indent="-285750">
                        <a:buFont typeface="Arial" panose="020B0604020202020204" pitchFamily="34" charset="0"/>
                        <a:buChar char="•"/>
                      </a:pPr>
                      <a:r>
                        <a:rPr lang="ro-RO" sz="1500" b="0" noProof="0" dirty="0"/>
                        <a:t>Sprijin pentru Comitetul de Monitorizare;</a:t>
                      </a:r>
                    </a:p>
                    <a:p>
                      <a:pPr marL="285750" indent="-285750">
                        <a:buFont typeface="Arial" panose="020B0604020202020204" pitchFamily="34" charset="0"/>
                        <a:buChar char="•"/>
                      </a:pPr>
                      <a:r>
                        <a:rPr lang="ro-RO" sz="1500" b="0" noProof="0" dirty="0"/>
                        <a:t>Închiderea programului.</a:t>
                      </a:r>
                    </a:p>
                  </a:txBody>
                  <a:tcPr anchor="ctr"/>
                </a:tc>
                <a:tc rowSpan="3">
                  <a:txBody>
                    <a:bodyPr/>
                    <a:lstStyle/>
                    <a:p>
                      <a:pPr marL="285750" indent="-285750">
                        <a:buFont typeface="Arial" panose="020B0604020202020204" pitchFamily="34" charset="0"/>
                        <a:buChar char="•"/>
                      </a:pPr>
                      <a:r>
                        <a:rPr lang="ro-RO" sz="1500" b="0" noProof="0" dirty="0"/>
                        <a:t>Structurile / Personalul de management/implementare a PEO;</a:t>
                      </a:r>
                    </a:p>
                    <a:p>
                      <a:pPr marL="285750" indent="-285750">
                        <a:buFont typeface="Arial" panose="020B0604020202020204" pitchFamily="34" charset="0"/>
                        <a:buChar char="•"/>
                      </a:pPr>
                      <a:r>
                        <a:rPr lang="ro-RO" sz="1500" b="0" noProof="0" dirty="0"/>
                        <a:t>Membrii Comitetului de Monitorizare</a:t>
                      </a:r>
                    </a:p>
                  </a:txBody>
                  <a:tcPr anchor="ctr"/>
                </a:tc>
                <a:tc rowSpan="2">
                  <a:txBody>
                    <a:bodyPr/>
                    <a:lstStyle/>
                    <a:p>
                      <a:pPr marL="285750" indent="-285750">
                        <a:buFont typeface="Arial" panose="020B0604020202020204" pitchFamily="34" charset="0"/>
                        <a:buChar char="•"/>
                      </a:pPr>
                      <a:r>
                        <a:rPr lang="ro-RO" sz="1500" b="0" noProof="0" dirty="0"/>
                        <a:t>39,76 mil euro alocare FSE+</a:t>
                      </a:r>
                    </a:p>
                    <a:p>
                      <a:pPr marL="285750" indent="-285750">
                        <a:buFont typeface="Arial" panose="020B0604020202020204" pitchFamily="34" charset="0"/>
                        <a:buChar char="•"/>
                      </a:pPr>
                      <a:r>
                        <a:rPr lang="ro-RO" sz="1500" b="0" noProof="0" dirty="0"/>
                        <a:t>59,06 mil euro alocare buget de stat</a:t>
                      </a:r>
                    </a:p>
                  </a:txBody>
                  <a:tcPr anchor="ctr"/>
                </a:tc>
                <a:extLst>
                  <a:ext uri="{0D108BD9-81ED-4DB2-BD59-A6C34878D82A}">
                    <a16:rowId xmlns:a16="http://schemas.microsoft.com/office/drawing/2014/main" val="10001"/>
                  </a:ext>
                </a:extLst>
              </a:tr>
              <a:tr h="308982">
                <a:tc rowSpan="2">
                  <a:txBody>
                    <a:bodyPr/>
                    <a:lstStyle/>
                    <a:p>
                      <a:r>
                        <a:rPr lang="ro-RO" sz="1500" b="0" noProof="0" dirty="0"/>
                        <a:t>10.2. </a:t>
                      </a:r>
                    </a:p>
                    <a:p>
                      <a:r>
                        <a:rPr lang="ro-RO" sz="1500" b="0" noProof="0" dirty="0"/>
                        <a:t>Facilitarea implementării, monitorizării, comunicării și vizibilității Programului</a:t>
                      </a:r>
                    </a:p>
                    <a:p>
                      <a:endParaRPr lang="ro-RO" sz="1500" b="0" noProof="0" dirty="0"/>
                    </a:p>
                  </a:txBody>
                  <a:tcPr anchor="ctr"/>
                </a:tc>
                <a:tc rowSpan="2">
                  <a:txBody>
                    <a:bodyPr/>
                    <a:lstStyle/>
                    <a:p>
                      <a:pPr marL="285750" indent="-285750">
                        <a:buFont typeface="Arial" panose="020B0604020202020204" pitchFamily="34" charset="0"/>
                        <a:buChar char="•"/>
                      </a:pPr>
                      <a:r>
                        <a:rPr lang="ro-RO" sz="1500" b="0" noProof="0" dirty="0"/>
                        <a:t>Punerea în aplicare a unor aspecte specifice: opțiuni de costuri simplificate, scheme de ajutor de stat, instrumente financiare etc.;</a:t>
                      </a:r>
                    </a:p>
                    <a:p>
                      <a:pPr marL="285750" indent="-285750">
                        <a:buFont typeface="Arial" panose="020B0604020202020204" pitchFamily="34" charset="0"/>
                        <a:buChar char="•"/>
                      </a:pPr>
                      <a:r>
                        <a:rPr lang="ro-RO" sz="1500" b="0" noProof="0" dirty="0"/>
                        <a:t>Evaluări, raportare;</a:t>
                      </a:r>
                    </a:p>
                    <a:p>
                      <a:pPr marL="285750" indent="-285750">
                        <a:buFont typeface="Arial" panose="020B0604020202020204" pitchFamily="34" charset="0"/>
                        <a:buChar char="•"/>
                      </a:pPr>
                      <a:r>
                        <a:rPr lang="ro-RO" sz="1500" b="0" noProof="0" dirty="0"/>
                        <a:t>Sprijin pentru beneficiarii PEO;</a:t>
                      </a:r>
                    </a:p>
                    <a:p>
                      <a:pPr marL="285750" indent="-285750">
                        <a:buFont typeface="Arial" panose="020B0604020202020204" pitchFamily="34" charset="0"/>
                        <a:buChar char="•"/>
                      </a:pPr>
                      <a:r>
                        <a:rPr lang="ro-RO" sz="1500" b="0" noProof="0" dirty="0"/>
                        <a:t>Implementarea planului de comunicare;</a:t>
                      </a:r>
                    </a:p>
                    <a:p>
                      <a:pPr marL="285750" indent="-285750">
                        <a:buFont typeface="Arial" panose="020B0604020202020204" pitchFamily="34" charset="0"/>
                        <a:buChar char="•"/>
                      </a:pPr>
                      <a:r>
                        <a:rPr lang="ro-RO" sz="1500" b="0" noProof="0" dirty="0"/>
                        <a:t>Sprijin pentru pregătirea perioadei 2027+</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2292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indent="-285750">
                        <a:buFont typeface="Arial" panose="020B0604020202020204" pitchFamily="34" charset="0"/>
                        <a:buChar char="•"/>
                      </a:pPr>
                      <a:r>
                        <a:rPr lang="ro-RO" sz="1500" b="0" noProof="0" dirty="0"/>
                        <a:t>5,63 mil euro alocare FSE+</a:t>
                      </a:r>
                    </a:p>
                    <a:p>
                      <a:pPr marL="285750" indent="-285750">
                        <a:buFont typeface="Arial" panose="020B0604020202020204" pitchFamily="34" charset="0"/>
                        <a:buChar char="•"/>
                      </a:pPr>
                      <a:r>
                        <a:rPr lang="ro-RO" sz="1500" b="0" noProof="0" dirty="0"/>
                        <a:t>8,44 mil euro alocare buget de stat</a:t>
                      </a:r>
                    </a:p>
                  </a:txBody>
                  <a:tcPr anchor="ctr"/>
                </a:tc>
                <a:extLst>
                  <a:ext uri="{0D108BD9-81ED-4DB2-BD59-A6C34878D82A}">
                    <a16:rowId xmlns:a16="http://schemas.microsoft.com/office/drawing/2014/main" val="3188604120"/>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91C78861-42C4-F739-9EFF-50FF3D87D745}"/>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B501194C-060C-ADA8-9D04-E377D6C09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66144"/>
            <a:ext cx="2928707" cy="1145707"/>
          </a:xfrm>
          <a:prstGeom prst="rect">
            <a:avLst/>
          </a:prstGeom>
        </p:spPr>
      </p:pic>
    </p:spTree>
    <p:extLst>
      <p:ext uri="{BB962C8B-B14F-4D97-AF65-F5344CB8AC3E}">
        <p14:creationId xmlns:p14="http://schemas.microsoft.com/office/powerpoint/2010/main" val="33308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29E82DC5-8937-455C-80D7-3F70A1BCED00}"/>
              </a:ext>
            </a:extLst>
          </p:cNvPr>
          <p:cNvSpPr/>
          <p:nvPr/>
        </p:nvSpPr>
        <p:spPr bwMode="gray">
          <a:xfrm>
            <a:off x="428718" y="1200535"/>
            <a:ext cx="11075622"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Programul Educație și Ocupare 2021-2027</a:t>
            </a:r>
            <a:endParaRPr lang="en-US" b="1" dirty="0">
              <a:solidFill>
                <a:schemeClr val="bg1"/>
              </a:solidFill>
            </a:endParaRPr>
          </a:p>
        </p:txBody>
      </p:sp>
      <p:sp>
        <p:nvSpPr>
          <p:cNvPr id="16" name="Oval 155">
            <a:extLst>
              <a:ext uri="{FF2B5EF4-FFF2-40B4-BE49-F238E27FC236}">
                <a16:creationId xmlns:a16="http://schemas.microsoft.com/office/drawing/2014/main" id="{FD0D06FA-4591-4B82-A606-7EEDA698CB9B}"/>
              </a:ext>
            </a:extLst>
          </p:cNvPr>
          <p:cNvSpPr/>
          <p:nvPr/>
        </p:nvSpPr>
        <p:spPr>
          <a:xfrm rot="2700000">
            <a:off x="5486976" y="2352267"/>
            <a:ext cx="1224136" cy="2290176"/>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4546A"/>
              </a:solidFill>
              <a:effectLst/>
              <a:uLnTx/>
              <a:uFillTx/>
              <a:latin typeface="Verdana"/>
              <a:ea typeface="+mn-ea"/>
              <a:cs typeface="+mn-cs"/>
            </a:endParaRPr>
          </a:p>
        </p:txBody>
      </p:sp>
      <p:sp>
        <p:nvSpPr>
          <p:cNvPr id="17" name="Oval 155">
            <a:extLst>
              <a:ext uri="{FF2B5EF4-FFF2-40B4-BE49-F238E27FC236}">
                <a16:creationId xmlns:a16="http://schemas.microsoft.com/office/drawing/2014/main" id="{6D457F1F-DF54-4C64-A1BB-DD3D6F753C5F}"/>
              </a:ext>
            </a:extLst>
          </p:cNvPr>
          <p:cNvSpPr/>
          <p:nvPr/>
        </p:nvSpPr>
        <p:spPr>
          <a:xfrm rot="18900000">
            <a:off x="6352802" y="3218092"/>
            <a:ext cx="1224136" cy="2290176"/>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rgbClr val="01216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4546A"/>
              </a:solidFill>
              <a:effectLst/>
              <a:uLnTx/>
              <a:uFillTx/>
              <a:latin typeface="Verdana"/>
              <a:ea typeface="+mn-ea"/>
              <a:cs typeface="+mn-cs"/>
            </a:endParaRPr>
          </a:p>
        </p:txBody>
      </p:sp>
      <p:sp>
        <p:nvSpPr>
          <p:cNvPr id="18" name="Oval 155">
            <a:extLst>
              <a:ext uri="{FF2B5EF4-FFF2-40B4-BE49-F238E27FC236}">
                <a16:creationId xmlns:a16="http://schemas.microsoft.com/office/drawing/2014/main" id="{4153B486-D2E7-43CE-A408-3D464B7D0BFC}"/>
              </a:ext>
            </a:extLst>
          </p:cNvPr>
          <p:cNvSpPr/>
          <p:nvPr/>
        </p:nvSpPr>
        <p:spPr>
          <a:xfrm rot="18900000">
            <a:off x="4621127" y="3218118"/>
            <a:ext cx="1224136" cy="2290177"/>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Verdana"/>
              <a:ea typeface="+mn-ea"/>
              <a:cs typeface="+mn-cs"/>
            </a:endParaRPr>
          </a:p>
        </p:txBody>
      </p:sp>
      <p:sp>
        <p:nvSpPr>
          <p:cNvPr id="19" name="Rectangle 140">
            <a:extLst>
              <a:ext uri="{FF2B5EF4-FFF2-40B4-BE49-F238E27FC236}">
                <a16:creationId xmlns:a16="http://schemas.microsoft.com/office/drawing/2014/main" id="{7F5DBD4C-156A-498C-875F-86134637E957}"/>
              </a:ext>
            </a:extLst>
          </p:cNvPr>
          <p:cNvSpPr/>
          <p:nvPr/>
        </p:nvSpPr>
        <p:spPr>
          <a:xfrm rot="2700000">
            <a:off x="5486952" y="4083942"/>
            <a:ext cx="1224136" cy="2290176"/>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44546A"/>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id="{646DA72C-FF67-49F3-B5B4-AC51EBE41B89}"/>
              </a:ext>
            </a:extLst>
          </p:cNvPr>
          <p:cNvSpPr/>
          <p:nvPr/>
        </p:nvSpPr>
        <p:spPr>
          <a:xfrm>
            <a:off x="228259" y="4534623"/>
            <a:ext cx="4360037" cy="1454244"/>
          </a:xfrm>
          <a:prstGeom prst="rect">
            <a:avLst/>
          </a:prstGeom>
        </p:spPr>
        <p:txBody>
          <a:bodyPr wrap="square" lIns="0" tIns="0" rIns="0" bIns="0">
            <a:spAutoFit/>
          </a:bodyPr>
          <a:lstStyle/>
          <a:p>
            <a:pPr lvl="0">
              <a:spcAft>
                <a:spcPts val="600"/>
              </a:spcAft>
              <a:defRPr/>
            </a:pPr>
            <a:r>
              <a:rPr lang="ro-RO" sz="1200" b="1" dirty="0">
                <a:solidFill>
                  <a:srgbClr val="0097A9"/>
                </a:solidFill>
                <a:latin typeface="Verdana"/>
              </a:rPr>
              <a:t>Ce aduce nou programul</a:t>
            </a:r>
          </a:p>
          <a:p>
            <a:pPr marL="171450" lvl="0" indent="-171450">
              <a:spcAft>
                <a:spcPts val="300"/>
              </a:spcAft>
              <a:buFont typeface="Arial" panose="020B0604020202020204" pitchFamily="34" charset="0"/>
              <a:buChar char="•"/>
              <a:defRPr/>
            </a:pPr>
            <a:r>
              <a:rPr lang="ro-RO" sz="1000" b="1" dirty="0">
                <a:solidFill>
                  <a:prstClr val="black"/>
                </a:solidFill>
                <a:latin typeface="Verdana"/>
              </a:rPr>
              <a:t>Abordarea personalizată a tinerilor/ diversificare măsuri</a:t>
            </a:r>
          </a:p>
          <a:p>
            <a:pPr marL="171450" lvl="0" indent="-171450">
              <a:spcAft>
                <a:spcPts val="300"/>
              </a:spcAft>
              <a:buFont typeface="Arial" panose="020B0604020202020204" pitchFamily="34" charset="0"/>
              <a:buChar char="•"/>
              <a:defRPr/>
            </a:pPr>
            <a:r>
              <a:rPr lang="ro-RO" sz="1000" b="1" dirty="0">
                <a:solidFill>
                  <a:prstClr val="black"/>
                </a:solidFill>
                <a:latin typeface="Verdana"/>
              </a:rPr>
              <a:t>Intervenții pentru creșterea capacității partenerilor</a:t>
            </a:r>
            <a:r>
              <a:rPr lang="en-US" sz="1000" b="1" dirty="0">
                <a:solidFill>
                  <a:prstClr val="black"/>
                </a:solidFill>
                <a:latin typeface="Verdana"/>
              </a:rPr>
              <a:t> </a:t>
            </a:r>
            <a:r>
              <a:rPr lang="ro-RO" sz="1000" b="1" dirty="0">
                <a:solidFill>
                  <a:prstClr val="black"/>
                </a:solidFill>
                <a:latin typeface="Verdana"/>
              </a:rPr>
              <a:t>și întărirea dialogului social</a:t>
            </a:r>
          </a:p>
          <a:p>
            <a:pPr marL="171450" lvl="0" indent="-171450">
              <a:spcAft>
                <a:spcPts val="300"/>
              </a:spcAft>
              <a:buFont typeface="Arial" panose="020B0604020202020204" pitchFamily="34" charset="0"/>
              <a:buChar char="•"/>
              <a:defRPr/>
            </a:pPr>
            <a:r>
              <a:rPr lang="ro-RO" sz="1000" b="1" dirty="0">
                <a:solidFill>
                  <a:prstClr val="black"/>
                </a:solidFill>
                <a:latin typeface="Verdana"/>
              </a:rPr>
              <a:t>Măsuri de sprijin pentru copii defavorizați pentru participarea la educație, la toate nivelurile de învățământ</a:t>
            </a:r>
          </a:p>
          <a:p>
            <a:pPr marL="171450" lvl="0" indent="-171450">
              <a:spcAft>
                <a:spcPts val="300"/>
              </a:spcAft>
              <a:buFont typeface="Arial" panose="020B0604020202020204" pitchFamily="34" charset="0"/>
              <a:buChar char="•"/>
              <a:defRPr/>
            </a:pPr>
            <a:r>
              <a:rPr lang="ro-RO" sz="1000" b="1" dirty="0">
                <a:solidFill>
                  <a:prstClr val="black"/>
                </a:solidFill>
                <a:latin typeface="Verdana"/>
              </a:rPr>
              <a:t>Oportunități sporite pentru formarea adulților, în acord cu cerințele pieței muncii</a:t>
            </a:r>
          </a:p>
        </p:txBody>
      </p:sp>
      <p:sp>
        <p:nvSpPr>
          <p:cNvPr id="21" name="Freeform 41">
            <a:extLst>
              <a:ext uri="{FF2B5EF4-FFF2-40B4-BE49-F238E27FC236}">
                <a16:creationId xmlns:a16="http://schemas.microsoft.com/office/drawing/2014/main" id="{696052A6-35DC-417D-BEB4-9C0157AB14AE}"/>
              </a:ext>
            </a:extLst>
          </p:cNvPr>
          <p:cNvSpPr/>
          <p:nvPr/>
        </p:nvSpPr>
        <p:spPr bwMode="gray">
          <a:xfrm flipH="1">
            <a:off x="6193574" y="1774085"/>
            <a:ext cx="1542592" cy="1094705"/>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87B"/>
              </a:solidFill>
              <a:effectLst/>
              <a:uLnTx/>
              <a:uFillTx/>
              <a:latin typeface="Verdana"/>
              <a:ea typeface="+mn-ea"/>
              <a:cs typeface="+mn-cs"/>
            </a:endParaRPr>
          </a:p>
        </p:txBody>
      </p:sp>
      <p:sp>
        <p:nvSpPr>
          <p:cNvPr id="22" name="Freeform 42">
            <a:extLst>
              <a:ext uri="{FF2B5EF4-FFF2-40B4-BE49-F238E27FC236}">
                <a16:creationId xmlns:a16="http://schemas.microsoft.com/office/drawing/2014/main" id="{6EBD8FA7-5EC1-4E4A-A8B9-083640B78E55}"/>
              </a:ext>
            </a:extLst>
          </p:cNvPr>
          <p:cNvSpPr/>
          <p:nvPr/>
        </p:nvSpPr>
        <p:spPr bwMode="gray">
          <a:xfrm>
            <a:off x="3454243" y="2374159"/>
            <a:ext cx="1575303" cy="1334189"/>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87B"/>
              </a:solidFill>
              <a:effectLst/>
              <a:uLnTx/>
              <a:uFillTx/>
              <a:latin typeface="Verdana"/>
              <a:ea typeface="+mn-ea"/>
              <a:cs typeface="+mn-cs"/>
            </a:endParaRPr>
          </a:p>
        </p:txBody>
      </p:sp>
      <p:sp>
        <p:nvSpPr>
          <p:cNvPr id="23" name="Freeform 43">
            <a:extLst>
              <a:ext uri="{FF2B5EF4-FFF2-40B4-BE49-F238E27FC236}">
                <a16:creationId xmlns:a16="http://schemas.microsoft.com/office/drawing/2014/main" id="{F5F23AD0-F51E-4D4D-8AEA-DE8EAE710D69}"/>
              </a:ext>
            </a:extLst>
          </p:cNvPr>
          <p:cNvSpPr/>
          <p:nvPr/>
        </p:nvSpPr>
        <p:spPr bwMode="gray">
          <a:xfrm rot="10800000">
            <a:off x="6584845" y="4573156"/>
            <a:ext cx="1247775" cy="867155"/>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87B"/>
              </a:solidFill>
              <a:effectLst/>
              <a:uLnTx/>
              <a:uFillTx/>
              <a:latin typeface="Verdana"/>
              <a:ea typeface="+mn-ea"/>
              <a:cs typeface="+mn-cs"/>
            </a:endParaRPr>
          </a:p>
        </p:txBody>
      </p:sp>
      <p:sp>
        <p:nvSpPr>
          <p:cNvPr id="24" name="Freeform 44">
            <a:extLst>
              <a:ext uri="{FF2B5EF4-FFF2-40B4-BE49-F238E27FC236}">
                <a16:creationId xmlns:a16="http://schemas.microsoft.com/office/drawing/2014/main" id="{5BB831C9-0F67-497F-B434-68C3A455146B}"/>
              </a:ext>
            </a:extLst>
          </p:cNvPr>
          <p:cNvSpPr/>
          <p:nvPr/>
        </p:nvSpPr>
        <p:spPr bwMode="gray">
          <a:xfrm rot="16200000">
            <a:off x="3109890" y="3094749"/>
            <a:ext cx="471819" cy="2484994"/>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787B"/>
              </a:solidFill>
              <a:effectLst/>
              <a:uLnTx/>
              <a:uFillTx/>
              <a:latin typeface="Verdana"/>
              <a:ea typeface="+mn-ea"/>
              <a:cs typeface="+mn-cs"/>
            </a:endParaRPr>
          </a:p>
        </p:txBody>
      </p:sp>
      <p:sp>
        <p:nvSpPr>
          <p:cNvPr id="25" name="Freeform 16">
            <a:extLst>
              <a:ext uri="{FF2B5EF4-FFF2-40B4-BE49-F238E27FC236}">
                <a16:creationId xmlns:a16="http://schemas.microsoft.com/office/drawing/2014/main" id="{3FCB51AC-7178-48A8-B1B7-CF90058611E8}"/>
              </a:ext>
            </a:extLst>
          </p:cNvPr>
          <p:cNvSpPr>
            <a:spLocks noChangeAspect="1"/>
          </p:cNvSpPr>
          <p:nvPr/>
        </p:nvSpPr>
        <p:spPr bwMode="auto">
          <a:xfrm rot="18900000">
            <a:off x="3563387" y="2554451"/>
            <a:ext cx="437695" cy="434745"/>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62">
            <a:extLst>
              <a:ext uri="{FF2B5EF4-FFF2-40B4-BE49-F238E27FC236}">
                <a16:creationId xmlns:a16="http://schemas.microsoft.com/office/drawing/2014/main" id="{42F2D96F-3A4E-41AB-B002-2580D1E9EF26}"/>
              </a:ext>
            </a:extLst>
          </p:cNvPr>
          <p:cNvSpPr>
            <a:spLocks noChangeAspect="1" noEditPoints="1"/>
          </p:cNvSpPr>
          <p:nvPr/>
        </p:nvSpPr>
        <p:spPr bwMode="auto">
          <a:xfrm>
            <a:off x="7902333" y="6082845"/>
            <a:ext cx="414250" cy="382929"/>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37" name="Rectangle 36">
            <a:extLst>
              <a:ext uri="{FF2B5EF4-FFF2-40B4-BE49-F238E27FC236}">
                <a16:creationId xmlns:a16="http://schemas.microsoft.com/office/drawing/2014/main" id="{4E270674-F9DB-4E8F-97D0-B5B5C08B1B84}"/>
              </a:ext>
            </a:extLst>
          </p:cNvPr>
          <p:cNvSpPr/>
          <p:nvPr/>
        </p:nvSpPr>
        <p:spPr>
          <a:xfrm>
            <a:off x="1142248" y="2278703"/>
            <a:ext cx="3509651" cy="553998"/>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o-RO" sz="1200" b="1" i="0" u="none" strike="noStrike" kern="1200" cap="none" spc="0" normalizeH="0" baseline="0" noProof="0" dirty="0">
                <a:ln>
                  <a:noFill/>
                </a:ln>
                <a:solidFill>
                  <a:srgbClr val="0097A9"/>
                </a:solidFill>
                <a:effectLst/>
                <a:uLnTx/>
                <a:uFillTx/>
                <a:latin typeface="Verdana"/>
                <a:ea typeface="+mn-ea"/>
                <a:cs typeface="+mn-cs"/>
              </a:rPr>
              <a:t>Stadiul programului</a:t>
            </a:r>
            <a:r>
              <a:rPr kumimoji="0" lang="en-US" sz="1200" b="1" i="0" u="none" strike="noStrike" kern="1200" cap="none" spc="0" normalizeH="0" baseline="0" noProof="0" dirty="0">
                <a:ln>
                  <a:noFill/>
                </a:ln>
                <a:solidFill>
                  <a:srgbClr val="0097A9"/>
                </a:solidFill>
                <a:effectLst/>
                <a:uLnTx/>
                <a:uFillTx/>
                <a:latin typeface="Verdana"/>
                <a:ea typeface="+mn-ea"/>
                <a:cs typeface="+mn-cs"/>
              </a:rPr>
              <a:t>:</a:t>
            </a:r>
            <a:endParaRPr kumimoji="0" lang="ro-RO" sz="1200" b="1" i="0" u="none" strike="noStrike" kern="1200" cap="none" spc="0" normalizeH="0" baseline="0" noProof="0" dirty="0">
              <a:ln>
                <a:noFill/>
              </a:ln>
              <a:solidFill>
                <a:srgbClr val="0097A9"/>
              </a:solidFill>
              <a:effectLst/>
              <a:uLnTx/>
              <a:uFillTx/>
              <a:latin typeface="Verdana"/>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ro-RO" sz="1200" b="1" dirty="0">
                <a:solidFill>
                  <a:srgbClr val="0097A9"/>
                </a:solidFill>
                <a:latin typeface="Verdana"/>
              </a:rPr>
              <a:t>Aprobat în data de 09.12.2022</a:t>
            </a:r>
            <a:br>
              <a:rPr kumimoji="0" lang="en-US" sz="1200" b="1" i="0" u="none" strike="noStrike" kern="1200" cap="none" spc="0" normalizeH="0" baseline="0" noProof="0" dirty="0">
                <a:ln>
                  <a:noFill/>
                </a:ln>
                <a:solidFill>
                  <a:prstClr val="black"/>
                </a:solidFill>
                <a:effectLst/>
                <a:uLnTx/>
                <a:uFillTx/>
                <a:latin typeface="Verdana"/>
                <a:ea typeface="+mn-ea"/>
                <a:cs typeface="+mn-cs"/>
              </a:rPr>
            </a:b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
        <p:nvSpPr>
          <p:cNvPr id="38" name="Rectangle 37">
            <a:extLst>
              <a:ext uri="{FF2B5EF4-FFF2-40B4-BE49-F238E27FC236}">
                <a16:creationId xmlns:a16="http://schemas.microsoft.com/office/drawing/2014/main" id="{C6DE242E-B82B-4508-9365-DC852DF12469}"/>
              </a:ext>
            </a:extLst>
          </p:cNvPr>
          <p:cNvSpPr/>
          <p:nvPr/>
        </p:nvSpPr>
        <p:spPr>
          <a:xfrm>
            <a:off x="7789674" y="1790035"/>
            <a:ext cx="4113787" cy="2123658"/>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ro-RO" sz="1000" b="1" i="0" u="none" strike="noStrike" kern="1200" cap="none" spc="0" normalizeH="0" baseline="0" noProof="0" dirty="0">
                <a:ln>
                  <a:noFill/>
                </a:ln>
                <a:solidFill>
                  <a:srgbClr val="0097A9"/>
                </a:solidFill>
                <a:effectLst/>
                <a:uLnTx/>
                <a:uFillTx/>
                <a:latin typeface="Verdana"/>
                <a:ea typeface="+mn-ea"/>
                <a:cs typeface="+mn-cs"/>
              </a:rPr>
              <a:t>Condiții favorizante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o-RO" sz="900" b="1" i="0" u="none" strike="noStrike" kern="1200" cap="none" spc="0" normalizeH="0" baseline="0" noProof="0" dirty="0">
                <a:ln>
                  <a:noFill/>
                </a:ln>
                <a:solidFill>
                  <a:srgbClr val="0097A9"/>
                </a:solidFill>
                <a:effectLst/>
                <a:uLnTx/>
                <a:uFillTx/>
                <a:latin typeface="Verdana"/>
              </a:rPr>
              <a:t>Condiții orizontale: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ro-RO" sz="900" b="1" dirty="0">
                <a:solidFill>
                  <a:prstClr val="black"/>
                </a:solidFill>
                <a:latin typeface="Verdana"/>
              </a:rPr>
              <a:t>achiziții publice / ajutor de stat /Carta Drepturilor fundamentale a UE / Convenția ONU privind drepturile persoanelor cu handicap</a:t>
            </a:r>
          </a:p>
          <a:p>
            <a:pPr marL="171450" indent="-171450" algn="just">
              <a:spcAft>
                <a:spcPts val="300"/>
              </a:spcAft>
              <a:buFont typeface="Wingdings" panose="05000000000000000000" pitchFamily="2" charset="2"/>
              <a:buChar char="Ø"/>
              <a:defRPr/>
            </a:pPr>
            <a:r>
              <a:rPr lang="ro-RO" sz="900" b="1" dirty="0">
                <a:solidFill>
                  <a:srgbClr val="0097A9"/>
                </a:solidFill>
                <a:latin typeface="Verdana"/>
              </a:rPr>
              <a:t>Condiții tematice: </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ro-RO" sz="900" b="1" i="0" u="none" strike="noStrike" kern="1200" cap="none" spc="0" normalizeH="0" baseline="0" noProof="0" dirty="0">
                <a:ln>
                  <a:noFill/>
                </a:ln>
                <a:solidFill>
                  <a:prstClr val="black"/>
                </a:solidFill>
                <a:effectLst/>
                <a:uLnTx/>
                <a:uFillTx/>
                <a:latin typeface="Verdana"/>
              </a:rPr>
              <a:t>Cadru de politică strategic pentru politicile active din domeniul pieței muncii</a:t>
            </a:r>
            <a:endParaRPr kumimoji="0" lang="ro-RO" sz="900" i="1" u="none" strike="noStrike" kern="1200" cap="none" spc="0" normalizeH="0" baseline="0" noProof="0" dirty="0">
              <a:ln>
                <a:noFill/>
              </a:ln>
              <a:solidFill>
                <a:prstClr val="black"/>
              </a:solidFill>
              <a:effectLst/>
              <a:uLnTx/>
              <a:uFillTx/>
              <a:latin typeface="Verdana"/>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ro-RO" sz="900" b="1" dirty="0">
                <a:solidFill>
                  <a:prstClr val="black"/>
                </a:solidFill>
                <a:latin typeface="Verdana"/>
              </a:rPr>
              <a:t>Cadrul strategic național pentru egalitatea de gen</a:t>
            </a:r>
            <a:endParaRPr kumimoji="0" lang="ro-RO" sz="900" i="1" u="none" strike="noStrike" kern="1200" cap="none" spc="0" normalizeH="0" baseline="0" noProof="0" dirty="0">
              <a:ln>
                <a:noFill/>
              </a:ln>
              <a:solidFill>
                <a:prstClr val="black"/>
              </a:solidFill>
              <a:effectLst/>
              <a:uLnTx/>
              <a:uFillTx/>
              <a:latin typeface="Verdana"/>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ro-RO" sz="900" b="1" noProof="0" dirty="0">
                <a:solidFill>
                  <a:prstClr val="black"/>
                </a:solidFill>
                <a:latin typeface="Verdana"/>
              </a:rPr>
              <a:t>Un cadru de politică strategic pentru sistemul de educație și formare, la toate nivelurile </a:t>
            </a:r>
            <a:endParaRPr lang="ro-RO" sz="900" i="1" noProof="0" dirty="0">
              <a:solidFill>
                <a:prstClr val="black"/>
              </a:solidFill>
              <a:latin typeface="Verdana"/>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ro-RO" sz="900" b="1" dirty="0">
                <a:solidFill>
                  <a:prstClr val="black"/>
                </a:solidFill>
                <a:latin typeface="Verdana"/>
              </a:rPr>
              <a:t>Un cadru de politică strategic național privind incluziunea romilor</a:t>
            </a: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
        <p:nvSpPr>
          <p:cNvPr id="39" name="Rectangle 38">
            <a:extLst>
              <a:ext uri="{FF2B5EF4-FFF2-40B4-BE49-F238E27FC236}">
                <a16:creationId xmlns:a16="http://schemas.microsoft.com/office/drawing/2014/main" id="{8C6D112E-7F96-40E7-9029-F74307EB0ECE}"/>
              </a:ext>
            </a:extLst>
          </p:cNvPr>
          <p:cNvSpPr/>
          <p:nvPr/>
        </p:nvSpPr>
        <p:spPr>
          <a:xfrm>
            <a:off x="7902333" y="4318241"/>
            <a:ext cx="4179007" cy="2092881"/>
          </a:xfrm>
          <a:prstGeom prst="rect">
            <a:avLst/>
          </a:prstGeom>
        </p:spPr>
        <p:txBody>
          <a:bodyPr wrap="square" lIns="0" tIns="0" rIns="0" bIns="0">
            <a:spAutoFit/>
          </a:bodyPr>
          <a:lstStyle/>
          <a:p>
            <a:pPr algn="just">
              <a:spcAft>
                <a:spcPts val="300"/>
              </a:spcAft>
              <a:defRPr/>
            </a:pPr>
            <a:r>
              <a:rPr lang="ro-RO" sz="1000" b="1" dirty="0">
                <a:solidFill>
                  <a:srgbClr val="0097A9"/>
                </a:solidFill>
                <a:latin typeface="Verdana"/>
              </a:rPr>
              <a:t>Intervenții strategice</a:t>
            </a:r>
            <a:endParaRPr lang="ro-RO" sz="1000" b="1" dirty="0">
              <a:solidFill>
                <a:prstClr val="black"/>
              </a:solidFill>
              <a:latin typeface="Verdana"/>
            </a:endParaRPr>
          </a:p>
          <a:p>
            <a:pPr marL="171450" indent="-171450">
              <a:spcAft>
                <a:spcPts val="300"/>
              </a:spcAft>
              <a:buFont typeface="Arial" panose="020B0604020202020204" pitchFamily="34" charset="0"/>
              <a:buChar char="•"/>
              <a:defRPr/>
            </a:pPr>
            <a:r>
              <a:rPr lang="ro-RO" sz="900" b="1" dirty="0">
                <a:solidFill>
                  <a:prstClr val="black"/>
                </a:solidFill>
                <a:latin typeface="Verdana"/>
              </a:rPr>
              <a:t>Crearea unui SPO modern, flexibil, accesibil, adaptat contextului </a:t>
            </a:r>
            <a:r>
              <a:rPr lang="ro-RO" sz="900" b="1" dirty="0" err="1">
                <a:solidFill>
                  <a:prstClr val="black"/>
                </a:solidFill>
                <a:latin typeface="Verdana"/>
              </a:rPr>
              <a:t>socio</a:t>
            </a:r>
            <a:r>
              <a:rPr lang="ro-RO" sz="900" b="1" dirty="0">
                <a:solidFill>
                  <a:prstClr val="black"/>
                </a:solidFill>
                <a:latin typeface="Verdana"/>
              </a:rPr>
              <a:t>-economic și vizibil pentru viitor</a:t>
            </a:r>
          </a:p>
          <a:p>
            <a:pPr marL="171450" indent="-171450">
              <a:spcAft>
                <a:spcPts val="300"/>
              </a:spcAft>
              <a:buFont typeface="Arial" panose="020B0604020202020204" pitchFamily="34" charset="0"/>
              <a:buChar char="•"/>
              <a:defRPr/>
            </a:pPr>
            <a:r>
              <a:rPr lang="ro-RO" sz="900" b="1" dirty="0">
                <a:solidFill>
                  <a:prstClr val="black"/>
                </a:solidFill>
                <a:latin typeface="Verdana"/>
              </a:rPr>
              <a:t>Program </a:t>
            </a:r>
            <a:r>
              <a:rPr lang="ro-RO" sz="900" b="1" dirty="0" err="1">
                <a:solidFill>
                  <a:prstClr val="black"/>
                </a:solidFill>
                <a:latin typeface="Verdana"/>
              </a:rPr>
              <a:t>national</a:t>
            </a:r>
            <a:r>
              <a:rPr lang="ro-RO" sz="900" b="1" dirty="0">
                <a:solidFill>
                  <a:prstClr val="black"/>
                </a:solidFill>
                <a:latin typeface="Verdana"/>
              </a:rPr>
              <a:t> de reducere a abandonului </a:t>
            </a:r>
            <a:r>
              <a:rPr lang="ro-RO" sz="900" b="1" dirty="0" err="1">
                <a:solidFill>
                  <a:prstClr val="black"/>
                </a:solidFill>
                <a:latin typeface="Verdana"/>
              </a:rPr>
              <a:t>scolar</a:t>
            </a:r>
            <a:r>
              <a:rPr lang="ro-RO" sz="900" b="1" dirty="0">
                <a:solidFill>
                  <a:prstClr val="black"/>
                </a:solidFill>
                <a:latin typeface="Verdana"/>
              </a:rPr>
              <a:t> dedicat elevilor din ciclul primar</a:t>
            </a:r>
          </a:p>
          <a:p>
            <a:pPr marL="171450" indent="-171450">
              <a:spcAft>
                <a:spcPts val="300"/>
              </a:spcAft>
              <a:buFont typeface="Arial" panose="020B0604020202020204" pitchFamily="34" charset="0"/>
              <a:buChar char="•"/>
              <a:defRPr/>
            </a:pPr>
            <a:r>
              <a:rPr lang="ro-RO" sz="900" b="1" dirty="0" err="1">
                <a:solidFill>
                  <a:prstClr val="black"/>
                </a:solidFill>
                <a:latin typeface="Verdana"/>
              </a:rPr>
              <a:t>EduCal</a:t>
            </a:r>
            <a:r>
              <a:rPr lang="ro-RO" sz="900" b="1" dirty="0">
                <a:solidFill>
                  <a:prstClr val="black"/>
                </a:solidFill>
                <a:latin typeface="Verdana"/>
              </a:rPr>
              <a:t> - Flexibilizarea și diversificarea oportunităților de formare și dezvoltare a competențelor cheie ale elevilor</a:t>
            </a:r>
          </a:p>
          <a:p>
            <a:pPr marL="171450" indent="-171450">
              <a:spcAft>
                <a:spcPts val="300"/>
              </a:spcAft>
              <a:buFont typeface="Arial" panose="020B0604020202020204" pitchFamily="34" charset="0"/>
              <a:buChar char="•"/>
              <a:defRPr/>
            </a:pPr>
            <a:r>
              <a:rPr kumimoji="0" lang="pt-BR" sz="900" b="1" i="0" u="none" strike="noStrike" kern="1200" cap="none" spc="0" normalizeH="0" baseline="0" noProof="0" dirty="0">
                <a:ln>
                  <a:noFill/>
                </a:ln>
                <a:solidFill>
                  <a:prstClr val="black"/>
                </a:solidFill>
                <a:effectLst/>
                <a:uLnTx/>
                <a:uFillTx/>
                <a:latin typeface="Verdana"/>
              </a:rPr>
              <a:t>Program național de prevenire și reducere a analfabetismului funcțional</a:t>
            </a:r>
            <a:endParaRPr kumimoji="0" lang="ro-RO" sz="900" b="1" i="0" u="none" strike="noStrike" kern="1200" cap="none" spc="0" normalizeH="0" baseline="0" noProof="0" dirty="0">
              <a:ln>
                <a:noFill/>
              </a:ln>
              <a:solidFill>
                <a:prstClr val="black"/>
              </a:solidFill>
              <a:effectLst/>
              <a:uLnTx/>
              <a:uFillTx/>
              <a:latin typeface="Verdana"/>
            </a:endParaRPr>
          </a:p>
          <a:p>
            <a:pPr marL="171450" indent="-171450">
              <a:spcAft>
                <a:spcPts val="300"/>
              </a:spcAft>
              <a:buFont typeface="Arial" panose="020B0604020202020204" pitchFamily="34" charset="0"/>
              <a:buChar char="•"/>
              <a:defRPr/>
            </a:pPr>
            <a:r>
              <a:rPr kumimoji="0" lang="en-US" sz="900" b="1" i="0" u="none" strike="noStrike" kern="1200" cap="none" spc="0" normalizeH="0" baseline="0" noProof="0" dirty="0" err="1">
                <a:ln>
                  <a:noFill/>
                </a:ln>
                <a:solidFill>
                  <a:prstClr val="black"/>
                </a:solidFill>
                <a:effectLst/>
                <a:uLnTx/>
                <a:uFillTx/>
                <a:latin typeface="Verdana"/>
              </a:rPr>
              <a:t>Dezvoltarea</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sistemului</a:t>
            </a:r>
            <a:r>
              <a:rPr kumimoji="0" lang="en-US" sz="900" b="1" i="0" u="none" strike="noStrike" kern="1200" cap="none" spc="0" normalizeH="0" baseline="0" noProof="0" dirty="0">
                <a:ln>
                  <a:noFill/>
                </a:ln>
                <a:solidFill>
                  <a:prstClr val="black"/>
                </a:solidFill>
                <a:effectLst/>
                <a:uLnTx/>
                <a:uFillTx/>
                <a:latin typeface="Verdana"/>
              </a:rPr>
              <a:t> de </a:t>
            </a:r>
            <a:r>
              <a:rPr kumimoji="0" lang="en-US" sz="900" b="1" i="0" u="none" strike="noStrike" kern="1200" cap="none" spc="0" normalizeH="0" baseline="0" noProof="0" dirty="0" err="1">
                <a:ln>
                  <a:noFill/>
                </a:ln>
                <a:solidFill>
                  <a:prstClr val="black"/>
                </a:solidFill>
                <a:effectLst/>
                <a:uLnTx/>
                <a:uFillTx/>
                <a:latin typeface="Verdana"/>
              </a:rPr>
              <a:t>asigurare</a:t>
            </a:r>
            <a:r>
              <a:rPr kumimoji="0" lang="en-US" sz="900" b="1" i="0" u="none" strike="noStrike" kern="1200" cap="none" spc="0" normalizeH="0" baseline="0" noProof="0" dirty="0">
                <a:ln>
                  <a:noFill/>
                </a:ln>
                <a:solidFill>
                  <a:prstClr val="black"/>
                </a:solidFill>
                <a:effectLst/>
                <a:uLnTx/>
                <a:uFillTx/>
                <a:latin typeface="Verdana"/>
              </a:rPr>
              <a:t> a </a:t>
            </a:r>
            <a:r>
              <a:rPr kumimoji="0" lang="en-US" sz="900" b="1" i="0" u="none" strike="noStrike" kern="1200" cap="none" spc="0" normalizeH="0" baseline="0" noProof="0" dirty="0" err="1">
                <a:ln>
                  <a:noFill/>
                </a:ln>
                <a:solidFill>
                  <a:prstClr val="black"/>
                </a:solidFill>
                <a:effectLst/>
                <a:uLnTx/>
                <a:uFillTx/>
                <a:latin typeface="Verdana"/>
              </a:rPr>
              <a:t>calității</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în</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formarea</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profesională</a:t>
            </a:r>
            <a:r>
              <a:rPr kumimoji="0" lang="en-US" sz="900" b="1" i="0" u="none" strike="noStrike" kern="1200" cap="none" spc="0" normalizeH="0" baseline="0" noProof="0" dirty="0">
                <a:ln>
                  <a:noFill/>
                </a:ln>
                <a:solidFill>
                  <a:prstClr val="black"/>
                </a:solidFill>
                <a:effectLst/>
                <a:uLnTx/>
                <a:uFillTx/>
                <a:latin typeface="Verdana"/>
              </a:rPr>
              <a:t> a </a:t>
            </a:r>
            <a:r>
              <a:rPr kumimoji="0" lang="en-US" sz="900" b="1" i="0" u="none" strike="noStrike" kern="1200" cap="none" spc="0" normalizeH="0" baseline="0" noProof="0" dirty="0" err="1">
                <a:ln>
                  <a:noFill/>
                </a:ln>
                <a:solidFill>
                  <a:prstClr val="black"/>
                </a:solidFill>
                <a:effectLst/>
                <a:uLnTx/>
                <a:uFillTx/>
                <a:latin typeface="Verdana"/>
              </a:rPr>
              <a:t>adulților</a:t>
            </a:r>
            <a:endParaRPr kumimoji="0" lang="ro-RO" sz="900" b="1" i="0" u="none" strike="noStrike" kern="1200" cap="none" spc="0" normalizeH="0" baseline="0" noProof="0" dirty="0">
              <a:ln>
                <a:noFill/>
              </a:ln>
              <a:solidFill>
                <a:prstClr val="black"/>
              </a:solidFill>
              <a:effectLst/>
              <a:uLnTx/>
              <a:uFillTx/>
              <a:latin typeface="Verdana"/>
            </a:endParaRPr>
          </a:p>
          <a:p>
            <a:pPr marL="171450" indent="-171450">
              <a:spcAft>
                <a:spcPts val="300"/>
              </a:spcAft>
              <a:buFont typeface="Arial" panose="020B0604020202020204" pitchFamily="34" charset="0"/>
              <a:buChar char="•"/>
              <a:defRPr/>
            </a:pPr>
            <a:r>
              <a:rPr kumimoji="0" lang="en-US" sz="900" b="1" i="0" u="none" strike="noStrike" kern="1200" cap="none" spc="0" normalizeH="0" baseline="0" noProof="0" dirty="0" err="1">
                <a:ln>
                  <a:noFill/>
                </a:ln>
                <a:solidFill>
                  <a:prstClr val="black"/>
                </a:solidFill>
                <a:effectLst/>
                <a:uLnTx/>
                <a:uFillTx/>
                <a:latin typeface="Verdana"/>
              </a:rPr>
              <a:t>Dezvoltarea</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sistemelor</a:t>
            </a:r>
            <a:r>
              <a:rPr kumimoji="0" lang="en-US" sz="900" b="1" i="0" u="none" strike="noStrike" kern="1200" cap="none" spc="0" normalizeH="0" baseline="0" noProof="0" dirty="0">
                <a:ln>
                  <a:noFill/>
                </a:ln>
                <a:solidFill>
                  <a:prstClr val="black"/>
                </a:solidFill>
                <a:effectLst/>
                <a:uLnTx/>
                <a:uFillTx/>
                <a:latin typeface="Verdana"/>
              </a:rPr>
              <a:t> de </a:t>
            </a:r>
            <a:r>
              <a:rPr kumimoji="0" lang="en-US" sz="900" b="1" i="0" u="none" strike="noStrike" kern="1200" cap="none" spc="0" normalizeH="0" baseline="0" noProof="0" dirty="0" err="1">
                <a:ln>
                  <a:noFill/>
                </a:ln>
                <a:solidFill>
                  <a:prstClr val="black"/>
                </a:solidFill>
                <a:effectLst/>
                <a:uLnTx/>
                <a:uFillTx/>
                <a:latin typeface="Verdana"/>
              </a:rPr>
              <a:t>consiliere</a:t>
            </a:r>
            <a:r>
              <a:rPr kumimoji="0" lang="en-US" sz="900" b="1" i="0" u="none" strike="noStrike" kern="1200" cap="none" spc="0" normalizeH="0" baseline="0" noProof="0" dirty="0">
                <a:ln>
                  <a:noFill/>
                </a:ln>
                <a:solidFill>
                  <a:prstClr val="black"/>
                </a:solidFill>
                <a:effectLst/>
                <a:uLnTx/>
                <a:uFillTx/>
                <a:latin typeface="Verdana"/>
              </a:rPr>
              <a:t> a </a:t>
            </a:r>
            <a:r>
              <a:rPr kumimoji="0" lang="en-US" sz="900" b="1" i="0" u="none" strike="noStrike" kern="1200" cap="none" spc="0" normalizeH="0" baseline="0" noProof="0" dirty="0" err="1">
                <a:ln>
                  <a:noFill/>
                </a:ln>
                <a:solidFill>
                  <a:prstClr val="black"/>
                </a:solidFill>
                <a:effectLst/>
                <a:uLnTx/>
                <a:uFillTx/>
                <a:latin typeface="Verdana"/>
              </a:rPr>
              <a:t>carierei</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pentru</a:t>
            </a:r>
            <a:r>
              <a:rPr kumimoji="0" lang="en-US" sz="900" b="1" i="0" u="none" strike="noStrike" kern="1200" cap="none" spc="0" normalizeH="0" baseline="0" noProof="0" dirty="0">
                <a:ln>
                  <a:noFill/>
                </a:ln>
                <a:solidFill>
                  <a:prstClr val="black"/>
                </a:solidFill>
                <a:effectLst/>
                <a:uLnTx/>
                <a:uFillTx/>
                <a:latin typeface="Verdana"/>
              </a:rPr>
              <a:t> </a:t>
            </a:r>
            <a:r>
              <a:rPr kumimoji="0" lang="en-US" sz="900" b="1" i="0" u="none" strike="noStrike" kern="1200" cap="none" spc="0" normalizeH="0" baseline="0" noProof="0" dirty="0" err="1">
                <a:ln>
                  <a:noFill/>
                </a:ln>
                <a:solidFill>
                  <a:prstClr val="black"/>
                </a:solidFill>
                <a:effectLst/>
                <a:uLnTx/>
                <a:uFillTx/>
                <a:latin typeface="Verdana"/>
              </a:rPr>
              <a:t>adulți</a:t>
            </a:r>
            <a:r>
              <a:rPr kumimoji="0" lang="en-US" sz="900" b="1" i="0" u="none" strike="noStrike" kern="1200" cap="none" spc="0" normalizeH="0" baseline="0" noProof="0" dirty="0">
                <a:ln>
                  <a:noFill/>
                </a:ln>
                <a:solidFill>
                  <a:prstClr val="black"/>
                </a:solidFill>
                <a:effectLst/>
                <a:uLnTx/>
                <a:uFillTx/>
                <a:latin typeface="Verdana"/>
              </a:rPr>
              <a:t> – </a:t>
            </a:r>
            <a:r>
              <a:rPr kumimoji="0" lang="en-US" sz="900" b="1" i="0" u="none" strike="noStrike" kern="1200" cap="none" spc="0" normalizeH="0" baseline="0" noProof="0" dirty="0" err="1">
                <a:ln>
                  <a:noFill/>
                </a:ln>
                <a:solidFill>
                  <a:prstClr val="black"/>
                </a:solidFill>
                <a:effectLst/>
                <a:uLnTx/>
                <a:uFillTx/>
                <a:latin typeface="Verdana"/>
              </a:rPr>
              <a:t>parteneriat</a:t>
            </a:r>
            <a:r>
              <a:rPr kumimoji="0" lang="en-US" sz="900" b="1" i="0" u="none" strike="noStrike" kern="1200" cap="none" spc="0" normalizeH="0" baseline="0" noProof="0" dirty="0">
                <a:ln>
                  <a:noFill/>
                </a:ln>
                <a:solidFill>
                  <a:prstClr val="black"/>
                </a:solidFill>
                <a:effectLst/>
                <a:uLnTx/>
                <a:uFillTx/>
                <a:latin typeface="Verdana"/>
              </a:rPr>
              <a:t> MMSS cu ANOFM </a:t>
            </a:r>
            <a:r>
              <a:rPr kumimoji="0" lang="en-US" sz="900" b="1" i="0" u="none" strike="noStrike" kern="1200" cap="none" spc="0" normalizeH="0" baseline="0" noProof="0" dirty="0" err="1">
                <a:ln>
                  <a:noFill/>
                </a:ln>
                <a:solidFill>
                  <a:prstClr val="black"/>
                </a:solidFill>
                <a:effectLst/>
                <a:uLnTx/>
                <a:uFillTx/>
                <a:latin typeface="Verdana"/>
              </a:rPr>
              <a:t>si</a:t>
            </a:r>
            <a:r>
              <a:rPr kumimoji="0" lang="en-US" sz="900" b="1" i="0" u="none" strike="noStrike" kern="1200" cap="none" spc="0" normalizeH="0" baseline="0" noProof="0" dirty="0">
                <a:ln>
                  <a:noFill/>
                </a:ln>
                <a:solidFill>
                  <a:prstClr val="black"/>
                </a:solidFill>
                <a:effectLst/>
                <a:uLnTx/>
                <a:uFillTx/>
                <a:latin typeface="Verdana"/>
              </a:rPr>
              <a:t> INCSMPS, MEC </a:t>
            </a:r>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6" name="Imagine 5">
            <a:extLst>
              <a:ext uri="{FF2B5EF4-FFF2-40B4-BE49-F238E27FC236}">
                <a16:creationId xmlns:a16="http://schemas.microsoft.com/office/drawing/2014/main" id="{50B0DFE0-DFD7-6986-0280-C390DB6DBC8A}"/>
              </a:ext>
            </a:extLst>
          </p:cNvPr>
          <p:cNvPicPr>
            <a:picLocks noChangeAspect="1"/>
          </p:cNvPicPr>
          <p:nvPr/>
        </p:nvPicPr>
        <p:blipFill>
          <a:blip r:embed="rId3"/>
          <a:stretch>
            <a:fillRect/>
          </a:stretch>
        </p:blipFill>
        <p:spPr>
          <a:xfrm>
            <a:off x="10475650" y="66144"/>
            <a:ext cx="898934" cy="957401"/>
          </a:xfrm>
          <a:prstGeom prst="rect">
            <a:avLst/>
          </a:prstGeom>
        </p:spPr>
      </p:pic>
      <p:pic>
        <p:nvPicPr>
          <p:cNvPr id="2" name="Imagine 1">
            <a:extLst>
              <a:ext uri="{FF2B5EF4-FFF2-40B4-BE49-F238E27FC236}">
                <a16:creationId xmlns:a16="http://schemas.microsoft.com/office/drawing/2014/main" id="{FD3B4AC0-7218-F60B-DC5D-A9DAC21E1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918" y="-9210"/>
            <a:ext cx="2928707" cy="1209745"/>
          </a:xfrm>
          <a:prstGeom prst="rect">
            <a:avLst/>
          </a:prstGeom>
        </p:spPr>
      </p:pic>
    </p:spTree>
    <p:extLst>
      <p:ext uri="{BB962C8B-B14F-4D97-AF65-F5344CB8AC3E}">
        <p14:creationId xmlns:p14="http://schemas.microsoft.com/office/powerpoint/2010/main" val="18270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Pentagon 12">
            <a:extLst>
              <a:ext uri="{FF2B5EF4-FFF2-40B4-BE49-F238E27FC236}">
                <a16:creationId xmlns:a16="http://schemas.microsoft.com/office/drawing/2014/main" id="{3C6A3931-246F-4AA5-B8FD-FD4D53361B99}"/>
              </a:ext>
            </a:extLst>
          </p:cNvPr>
          <p:cNvSpPr/>
          <p:nvPr/>
        </p:nvSpPr>
        <p:spPr>
          <a:xfrm flipH="1">
            <a:off x="2771168" y="1302456"/>
            <a:ext cx="8890128" cy="775105"/>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4" name="Pentagon 9">
            <a:extLst>
              <a:ext uri="{FF2B5EF4-FFF2-40B4-BE49-F238E27FC236}">
                <a16:creationId xmlns:a16="http://schemas.microsoft.com/office/drawing/2014/main" id="{7E718712-7A55-4706-B66A-5944C671775B}"/>
              </a:ext>
            </a:extLst>
          </p:cNvPr>
          <p:cNvSpPr/>
          <p:nvPr/>
        </p:nvSpPr>
        <p:spPr>
          <a:xfrm>
            <a:off x="758358" y="1375341"/>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7" name="Pentagon 12">
            <a:extLst>
              <a:ext uri="{FF2B5EF4-FFF2-40B4-BE49-F238E27FC236}">
                <a16:creationId xmlns:a16="http://schemas.microsoft.com/office/drawing/2014/main" id="{5183DFDD-8961-469D-9C48-529EDD91DC05}"/>
              </a:ext>
            </a:extLst>
          </p:cNvPr>
          <p:cNvSpPr/>
          <p:nvPr/>
        </p:nvSpPr>
        <p:spPr>
          <a:xfrm flipH="1">
            <a:off x="2725032" y="2297256"/>
            <a:ext cx="8936264" cy="939848"/>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9" name="Pentagon 12">
            <a:extLst>
              <a:ext uri="{FF2B5EF4-FFF2-40B4-BE49-F238E27FC236}">
                <a16:creationId xmlns:a16="http://schemas.microsoft.com/office/drawing/2014/main" id="{A78C7E0A-9715-4E48-9991-8ADE2F8DDF1F}"/>
              </a:ext>
            </a:extLst>
          </p:cNvPr>
          <p:cNvSpPr/>
          <p:nvPr/>
        </p:nvSpPr>
        <p:spPr>
          <a:xfrm flipH="1">
            <a:off x="2603877" y="3450600"/>
            <a:ext cx="9057419"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21" name="Pentagon 12">
            <a:extLst>
              <a:ext uri="{FF2B5EF4-FFF2-40B4-BE49-F238E27FC236}">
                <a16:creationId xmlns:a16="http://schemas.microsoft.com/office/drawing/2014/main" id="{DA563735-BAB7-4BC4-8F0C-152ABF527B32}"/>
              </a:ext>
            </a:extLst>
          </p:cNvPr>
          <p:cNvSpPr/>
          <p:nvPr/>
        </p:nvSpPr>
        <p:spPr>
          <a:xfrm flipH="1">
            <a:off x="2851034" y="4586572"/>
            <a:ext cx="8810262" cy="89608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23" name="Pentagon 12">
            <a:extLst>
              <a:ext uri="{FF2B5EF4-FFF2-40B4-BE49-F238E27FC236}">
                <a16:creationId xmlns:a16="http://schemas.microsoft.com/office/drawing/2014/main" id="{93EF2CBB-2FA4-4C32-8C0D-D6681E821FBD}"/>
              </a:ext>
            </a:extLst>
          </p:cNvPr>
          <p:cNvSpPr/>
          <p:nvPr/>
        </p:nvSpPr>
        <p:spPr>
          <a:xfrm flipH="1">
            <a:off x="2909987" y="5652230"/>
            <a:ext cx="8751309"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25" name="TextBox 24">
            <a:extLst>
              <a:ext uri="{FF2B5EF4-FFF2-40B4-BE49-F238E27FC236}">
                <a16:creationId xmlns:a16="http://schemas.microsoft.com/office/drawing/2014/main" id="{B7B2AFDE-985A-4BF0-9646-CA4B1934CC2E}"/>
              </a:ext>
            </a:extLst>
          </p:cNvPr>
          <p:cNvSpPr txBox="1"/>
          <p:nvPr/>
        </p:nvSpPr>
        <p:spPr>
          <a:xfrm>
            <a:off x="874636" y="1568480"/>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a:solidFill>
                  <a:schemeClr val="bg1"/>
                </a:solidFill>
                <a:latin typeface="Calibri Light" panose="020F0302020204030204" pitchFamily="34" charset="0"/>
                <a:cs typeface="Calibri Light" panose="020F0302020204030204" pitchFamily="34" charset="0"/>
              </a:rPr>
              <a:t>Prioritatea 6</a:t>
            </a:r>
            <a:endParaRPr kumimoji="0" lang="en-US" sz="20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7064B526-ED5E-44E2-96E1-7FFE43691FFD}"/>
              </a:ext>
            </a:extLst>
          </p:cNvPr>
          <p:cNvSpPr txBox="1"/>
          <p:nvPr/>
        </p:nvSpPr>
        <p:spPr>
          <a:xfrm>
            <a:off x="879511" y="2652376"/>
            <a:ext cx="784033" cy="565146"/>
          </a:xfrm>
          <a:prstGeom prst="rect">
            <a:avLst/>
          </a:prstGeom>
          <a:solidFill>
            <a:srgbClr val="046A3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02</a:t>
            </a:r>
          </a:p>
        </p:txBody>
      </p:sp>
      <p:sp>
        <p:nvSpPr>
          <p:cNvPr id="28" name="TextBox 27">
            <a:extLst>
              <a:ext uri="{FF2B5EF4-FFF2-40B4-BE49-F238E27FC236}">
                <a16:creationId xmlns:a16="http://schemas.microsoft.com/office/drawing/2014/main" id="{020AEB30-D09C-4B98-A541-0443C69FFECE}"/>
              </a:ext>
            </a:extLst>
          </p:cNvPr>
          <p:cNvSpPr txBox="1"/>
          <p:nvPr/>
        </p:nvSpPr>
        <p:spPr>
          <a:xfrm>
            <a:off x="879511" y="3572618"/>
            <a:ext cx="784033" cy="565146"/>
          </a:xfrm>
          <a:prstGeom prst="rect">
            <a:avLst/>
          </a:prstGeom>
          <a:solidFill>
            <a:srgbClr val="009A44"/>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ea typeface="+mn-ea"/>
                <a:cs typeface="+mn-cs"/>
              </a:rPr>
              <a:t>03</a:t>
            </a:r>
          </a:p>
        </p:txBody>
      </p:sp>
      <p:sp>
        <p:nvSpPr>
          <p:cNvPr id="29" name="TextBox 28">
            <a:extLst>
              <a:ext uri="{FF2B5EF4-FFF2-40B4-BE49-F238E27FC236}">
                <a16:creationId xmlns:a16="http://schemas.microsoft.com/office/drawing/2014/main" id="{0B878048-BD08-4D10-9B7B-E33FB4E0E322}"/>
              </a:ext>
            </a:extLst>
          </p:cNvPr>
          <p:cNvSpPr txBox="1"/>
          <p:nvPr/>
        </p:nvSpPr>
        <p:spPr>
          <a:xfrm>
            <a:off x="879511" y="4034479"/>
            <a:ext cx="1118921" cy="241980"/>
          </a:xfrm>
          <a:prstGeom prst="rect">
            <a:avLst/>
          </a:prstGeom>
          <a:solidFill>
            <a:srgbClr val="009A44"/>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Policy Objective</a:t>
            </a:r>
          </a:p>
        </p:txBody>
      </p:sp>
      <p:sp>
        <p:nvSpPr>
          <p:cNvPr id="31" name="TextBox 30">
            <a:extLst>
              <a:ext uri="{FF2B5EF4-FFF2-40B4-BE49-F238E27FC236}">
                <a16:creationId xmlns:a16="http://schemas.microsoft.com/office/drawing/2014/main" id="{472795E9-77F0-47EB-9B49-B91642BB4C37}"/>
              </a:ext>
            </a:extLst>
          </p:cNvPr>
          <p:cNvSpPr txBox="1"/>
          <p:nvPr/>
        </p:nvSpPr>
        <p:spPr>
          <a:xfrm>
            <a:off x="879511" y="4976819"/>
            <a:ext cx="1118921" cy="241980"/>
          </a:xfrm>
          <a:prstGeom prst="rect">
            <a:avLst/>
          </a:prstGeom>
          <a:solidFill>
            <a:srgbClr val="43B02A"/>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Policy Objective</a:t>
            </a:r>
          </a:p>
        </p:txBody>
      </p:sp>
      <p:sp>
        <p:nvSpPr>
          <p:cNvPr id="34" name="Rectangle 33">
            <a:extLst>
              <a:ext uri="{FF2B5EF4-FFF2-40B4-BE49-F238E27FC236}">
                <a16:creationId xmlns:a16="http://schemas.microsoft.com/office/drawing/2014/main" id="{31D4223B-7032-4E6B-B526-B6D02EDEA9B5}"/>
              </a:ext>
            </a:extLst>
          </p:cNvPr>
          <p:cNvSpPr/>
          <p:nvPr/>
        </p:nvSpPr>
        <p:spPr>
          <a:xfrm>
            <a:off x="4936048" y="1363119"/>
            <a:ext cx="6409985" cy="653777"/>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1900" b="1" dirty="0">
                <a:solidFill>
                  <a:schemeClr val="bg1"/>
                </a:solidFill>
                <a:latin typeface="Calibri Light" panose="020F0302020204030204" pitchFamily="34" charset="0"/>
                <a:cs typeface="Calibri Light" panose="020F0302020204030204" pitchFamily="34" charset="0"/>
              </a:rPr>
              <a:t>Prevenirea părăsirii timpurii a școlii și creșterea accesului și a participării grupurilor dezavantajate la educație</a:t>
            </a:r>
          </a:p>
        </p:txBody>
      </p:sp>
      <p:sp>
        <p:nvSpPr>
          <p:cNvPr id="35" name="Rectangle 34">
            <a:extLst>
              <a:ext uri="{FF2B5EF4-FFF2-40B4-BE49-F238E27FC236}">
                <a16:creationId xmlns:a16="http://schemas.microsoft.com/office/drawing/2014/main" id="{85CB8F2D-B506-429C-BD7A-145D4EFA4187}"/>
              </a:ext>
            </a:extLst>
          </p:cNvPr>
          <p:cNvSpPr/>
          <p:nvPr/>
        </p:nvSpPr>
        <p:spPr>
          <a:xfrm>
            <a:off x="4493539" y="2396824"/>
            <a:ext cx="6975022" cy="581042"/>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1900" b="1" dirty="0">
                <a:solidFill>
                  <a:schemeClr val="bg1"/>
                </a:solidFill>
                <a:latin typeface="Calibri Light" panose="020F0302020204030204" pitchFamily="34" charset="0"/>
                <a:cs typeface="Calibri Light" panose="020F0302020204030204" pitchFamily="34" charset="0"/>
              </a:rPr>
              <a:t>Creșterea calității ofertei de educație și formare profesională pentru asigurarea echității sistemului și o mai bună adaptare la dinamica pieței muncii și la provocările inovării și progresului tehnologic</a:t>
            </a:r>
            <a:endParaRPr kumimoji="0" lang="ro-RO" sz="1900" b="1" u="none" strike="noStrike" kern="1200" cap="none" spc="0" normalizeH="0" baseline="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36" name="Rectangle 35">
            <a:extLst>
              <a:ext uri="{FF2B5EF4-FFF2-40B4-BE49-F238E27FC236}">
                <a16:creationId xmlns:a16="http://schemas.microsoft.com/office/drawing/2014/main" id="{445A6725-9C4C-4645-9360-E1AE50D89409}"/>
              </a:ext>
            </a:extLst>
          </p:cNvPr>
          <p:cNvSpPr/>
          <p:nvPr/>
        </p:nvSpPr>
        <p:spPr>
          <a:xfrm>
            <a:off x="4699395" y="3613339"/>
            <a:ext cx="6588568" cy="524425"/>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2000" b="1" dirty="0">
                <a:solidFill>
                  <a:schemeClr val="bg1"/>
                </a:solidFill>
                <a:latin typeface="Calibri Light" panose="020F0302020204030204" pitchFamily="34" charset="0"/>
                <a:cs typeface="Calibri Light" panose="020F0302020204030204" pitchFamily="34" charset="0"/>
              </a:rPr>
              <a:t>Creșterea accesibilității, atractivității și calității învățământului profesional și tehnic</a:t>
            </a:r>
          </a:p>
        </p:txBody>
      </p:sp>
      <p:sp>
        <p:nvSpPr>
          <p:cNvPr id="37" name="Rectangle 36">
            <a:extLst>
              <a:ext uri="{FF2B5EF4-FFF2-40B4-BE49-F238E27FC236}">
                <a16:creationId xmlns:a16="http://schemas.microsoft.com/office/drawing/2014/main" id="{532DACD1-5879-43FD-B6AD-A287D06224A4}"/>
              </a:ext>
            </a:extLst>
          </p:cNvPr>
          <p:cNvSpPr/>
          <p:nvPr/>
        </p:nvSpPr>
        <p:spPr>
          <a:xfrm>
            <a:off x="4788910" y="4620625"/>
            <a:ext cx="6557123" cy="712387"/>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lvl="0" algn="ctr">
              <a:defRPr/>
            </a:pPr>
            <a:r>
              <a:rPr lang="ro-RO" sz="1900" b="1" dirty="0">
                <a:solidFill>
                  <a:schemeClr val="bg1"/>
                </a:solidFill>
                <a:latin typeface="Calibri Light" panose="020F0302020204030204" pitchFamily="34" charset="0"/>
                <a:cs typeface="Calibri Light" panose="020F0302020204030204" pitchFamily="34" charset="0"/>
              </a:rPr>
              <a:t>Consolidarea participării populației în procesul de învățare pe tot parcursul vieții pentru facilitarea tranzițiilor și a mobilității</a:t>
            </a:r>
            <a:endParaRPr kumimoji="0" lang="ro-RO" sz="1900" b="1" u="none" strike="noStrike" kern="1200" cap="none" spc="0" normalizeH="0" baseline="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38" name="Rectangle 37">
            <a:extLst>
              <a:ext uri="{FF2B5EF4-FFF2-40B4-BE49-F238E27FC236}">
                <a16:creationId xmlns:a16="http://schemas.microsoft.com/office/drawing/2014/main" id="{BEDA7E91-99E2-4F44-9135-05B8D561A318}"/>
              </a:ext>
            </a:extLst>
          </p:cNvPr>
          <p:cNvSpPr/>
          <p:nvPr/>
        </p:nvSpPr>
        <p:spPr>
          <a:xfrm>
            <a:off x="5796323" y="5871925"/>
            <a:ext cx="4386250" cy="494119"/>
          </a:xfrm>
          <a:prstGeom prst="rect">
            <a:avLst/>
          </a:prstGeom>
          <a:solidFill>
            <a:srgbClr val="0097A9"/>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b="1" noProof="0" dirty="0">
                <a:solidFill>
                  <a:schemeClr val="bg1"/>
                </a:solidFill>
                <a:latin typeface="Calibri Light" panose="020F0302020204030204" pitchFamily="34" charset="0"/>
                <a:cs typeface="Calibri Light" panose="020F0302020204030204" pitchFamily="34" charset="0"/>
              </a:rPr>
              <a:t>Asistență tehnică</a:t>
            </a:r>
            <a:endParaRPr kumimoji="0" lang="en-US" sz="2000" b="1"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16" name="Pentagon 9">
            <a:extLst>
              <a:ext uri="{FF2B5EF4-FFF2-40B4-BE49-F238E27FC236}">
                <a16:creationId xmlns:a16="http://schemas.microsoft.com/office/drawing/2014/main" id="{B8F0C2AB-83ED-4BC6-879A-0823E58C56A1}"/>
              </a:ext>
            </a:extLst>
          </p:cNvPr>
          <p:cNvSpPr/>
          <p:nvPr/>
        </p:nvSpPr>
        <p:spPr>
          <a:xfrm>
            <a:off x="758357" y="2466233"/>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
        <p:nvSpPr>
          <p:cNvPr id="18" name="Pentagon 9">
            <a:extLst>
              <a:ext uri="{FF2B5EF4-FFF2-40B4-BE49-F238E27FC236}">
                <a16:creationId xmlns:a16="http://schemas.microsoft.com/office/drawing/2014/main" id="{628E0D0B-11A2-4348-8771-DBC4B4768317}"/>
              </a:ext>
            </a:extLst>
          </p:cNvPr>
          <p:cNvSpPr/>
          <p:nvPr/>
        </p:nvSpPr>
        <p:spPr>
          <a:xfrm>
            <a:off x="758358" y="3495131"/>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chemeClr val="bg1"/>
              </a:solidFill>
              <a:effectLst/>
              <a:uLnTx/>
              <a:uFillTx/>
              <a:ea typeface="+mn-ea"/>
              <a:cs typeface="+mn-cs"/>
            </a:endParaRPr>
          </a:p>
        </p:txBody>
      </p:sp>
      <p:sp>
        <p:nvSpPr>
          <p:cNvPr id="20" name="Pentagon 9">
            <a:extLst>
              <a:ext uri="{FF2B5EF4-FFF2-40B4-BE49-F238E27FC236}">
                <a16:creationId xmlns:a16="http://schemas.microsoft.com/office/drawing/2014/main" id="{37ED032B-F0DF-4A99-9C97-597FBF4E000F}"/>
              </a:ext>
            </a:extLst>
          </p:cNvPr>
          <p:cNvSpPr/>
          <p:nvPr/>
        </p:nvSpPr>
        <p:spPr>
          <a:xfrm>
            <a:off x="758356" y="4734007"/>
            <a:ext cx="24801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chemeClr val="bg1"/>
              </a:solidFill>
              <a:effectLst/>
              <a:uLnTx/>
              <a:uFillTx/>
              <a:ea typeface="+mn-ea"/>
              <a:cs typeface="+mn-cs"/>
            </a:endParaRPr>
          </a:p>
        </p:txBody>
      </p:sp>
      <p:sp>
        <p:nvSpPr>
          <p:cNvPr id="22" name="Pentagon 9">
            <a:extLst>
              <a:ext uri="{FF2B5EF4-FFF2-40B4-BE49-F238E27FC236}">
                <a16:creationId xmlns:a16="http://schemas.microsoft.com/office/drawing/2014/main" id="{57909D84-F013-4417-A5D9-A8D9782C6E86}"/>
              </a:ext>
            </a:extLst>
          </p:cNvPr>
          <p:cNvSpPr/>
          <p:nvPr/>
        </p:nvSpPr>
        <p:spPr>
          <a:xfrm>
            <a:off x="775717" y="5755321"/>
            <a:ext cx="259504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chemeClr val="bg1"/>
              </a:solidFill>
              <a:effectLst/>
              <a:uLnTx/>
              <a:uFillTx/>
              <a:ea typeface="+mn-ea"/>
              <a:cs typeface="+mn-cs"/>
            </a:endParaRPr>
          </a:p>
        </p:txBody>
      </p:sp>
      <p:sp>
        <p:nvSpPr>
          <p:cNvPr id="39" name="TextBox 38">
            <a:extLst>
              <a:ext uri="{FF2B5EF4-FFF2-40B4-BE49-F238E27FC236}">
                <a16:creationId xmlns:a16="http://schemas.microsoft.com/office/drawing/2014/main" id="{E6F4BC25-3738-4C56-8EC3-4C03D542BC6E}"/>
              </a:ext>
            </a:extLst>
          </p:cNvPr>
          <p:cNvSpPr txBox="1"/>
          <p:nvPr/>
        </p:nvSpPr>
        <p:spPr>
          <a:xfrm>
            <a:off x="874636" y="2642243"/>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a:solidFill>
                  <a:schemeClr val="bg1"/>
                </a:solidFill>
                <a:latin typeface="Calibri Light" panose="020F0302020204030204" pitchFamily="34" charset="0"/>
                <a:cs typeface="Calibri Light" panose="020F0302020204030204" pitchFamily="34" charset="0"/>
              </a:rPr>
              <a:t>Prioritatea 7</a:t>
            </a:r>
            <a:endParaRPr kumimoji="0" lang="en-US" sz="20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40" name="TextBox 39">
            <a:extLst>
              <a:ext uri="{FF2B5EF4-FFF2-40B4-BE49-F238E27FC236}">
                <a16:creationId xmlns:a16="http://schemas.microsoft.com/office/drawing/2014/main" id="{B5F133E3-EBC1-436D-977E-43C23DB7DFF1}"/>
              </a:ext>
            </a:extLst>
          </p:cNvPr>
          <p:cNvSpPr txBox="1"/>
          <p:nvPr/>
        </p:nvSpPr>
        <p:spPr>
          <a:xfrm>
            <a:off x="874636" y="3647316"/>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a:solidFill>
                  <a:schemeClr val="bg1"/>
                </a:solidFill>
                <a:latin typeface="Calibri Light" panose="020F0302020204030204" pitchFamily="34" charset="0"/>
                <a:cs typeface="Calibri Light" panose="020F0302020204030204" pitchFamily="34" charset="0"/>
              </a:rPr>
              <a:t>Prioritatea 8</a:t>
            </a:r>
            <a:endParaRPr kumimoji="0" lang="en-US" sz="20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41" name="TextBox 40">
            <a:extLst>
              <a:ext uri="{FF2B5EF4-FFF2-40B4-BE49-F238E27FC236}">
                <a16:creationId xmlns:a16="http://schemas.microsoft.com/office/drawing/2014/main" id="{FCC07502-DE55-4585-8A95-63C3D200D10D}"/>
              </a:ext>
            </a:extLst>
          </p:cNvPr>
          <p:cNvSpPr txBox="1"/>
          <p:nvPr/>
        </p:nvSpPr>
        <p:spPr>
          <a:xfrm>
            <a:off x="874636" y="4885142"/>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a:solidFill>
                  <a:schemeClr val="bg1"/>
                </a:solidFill>
                <a:latin typeface="Calibri Light" panose="020F0302020204030204" pitchFamily="34" charset="0"/>
                <a:cs typeface="Calibri Light" panose="020F0302020204030204" pitchFamily="34" charset="0"/>
              </a:rPr>
              <a:t>Prioritatea 9</a:t>
            </a:r>
            <a:endParaRPr kumimoji="0" lang="en-US" sz="20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D4029AE5-836C-4FAE-BE6B-486BE6B11FA4}"/>
              </a:ext>
            </a:extLst>
          </p:cNvPr>
          <p:cNvSpPr txBox="1"/>
          <p:nvPr/>
        </p:nvSpPr>
        <p:spPr>
          <a:xfrm>
            <a:off x="874636" y="5876324"/>
            <a:ext cx="1724366" cy="425334"/>
          </a:xfrm>
          <a:prstGeom prst="rect">
            <a:avLst/>
          </a:prstGeom>
          <a:solidFill>
            <a:srgbClr val="0076A8"/>
          </a:solidFill>
          <a:ln>
            <a:noFill/>
          </a:ln>
          <a:scene3d>
            <a:camera prst="orthographicFront">
              <a:rot lat="0" lon="0" rev="0"/>
            </a:camera>
            <a:lightRig rig="contrasting" dir="t">
              <a:rot lat="0" lon="0" rev="1500000"/>
            </a:lightRig>
          </a:scene3d>
        </p:spPr>
        <p:style>
          <a:lnRef idx="0">
            <a:scrgbClr r="0" g="0" b="0"/>
          </a:lnRef>
          <a:fillRef idx="0">
            <a:scrgbClr r="0" g="0" b="0"/>
          </a:fillRef>
          <a:effectRef idx="0">
            <a:scrgbClr r="0" g="0" b="0"/>
          </a:effectRef>
          <a:fontRef idx="minor">
            <a:schemeClr val="lt1"/>
          </a:fontRef>
        </p:style>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a:solidFill>
                  <a:schemeClr val="bg1"/>
                </a:solidFill>
                <a:latin typeface="Calibri Light" panose="020F0302020204030204" pitchFamily="34" charset="0"/>
                <a:cs typeface="Calibri Light" panose="020F0302020204030204" pitchFamily="34" charset="0"/>
              </a:rPr>
              <a:t>Prioritatea 10</a:t>
            </a:r>
            <a:endParaRPr kumimoji="0" lang="en-US" sz="20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3" name="Imagine 2">
            <a:extLst>
              <a:ext uri="{FF2B5EF4-FFF2-40B4-BE49-F238E27FC236}">
                <a16:creationId xmlns:a16="http://schemas.microsoft.com/office/drawing/2014/main" id="{B6AF7596-2C06-564E-B6E3-FC2E911FED67}"/>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A5DAF998-CD01-C119-4074-B2DDEB8E7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41570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FCF8862-318A-4C6B-88A2-4712416DB0DA}"/>
              </a:ext>
            </a:extLst>
          </p:cNvPr>
          <p:cNvSpPr/>
          <p:nvPr/>
        </p:nvSpPr>
        <p:spPr bwMode="gray">
          <a:xfrm>
            <a:off x="414970" y="1953460"/>
            <a:ext cx="3695895" cy="3284481"/>
          </a:xfrm>
          <a:prstGeom prst="ellipse">
            <a:avLst/>
          </a:prstGeom>
          <a:solidFill>
            <a:srgbClr val="0097A9"/>
          </a:solidFill>
          <a:ln w="38100" algn="ctr">
            <a:noFill/>
            <a:miter lim="800000"/>
            <a:headEnd/>
            <a:tailEnd/>
          </a:ln>
        </p:spPr>
        <p:txBody>
          <a:bodyPr wrap="square" lIns="88900" tIns="88900" rIns="88900" bIns="88900" rtlCol="0" anchor="ctr"/>
          <a:lstStyle/>
          <a:p>
            <a:pPr lvl="0" algn="ctr">
              <a:lnSpc>
                <a:spcPct val="106000"/>
              </a:lnSpc>
              <a:defRPr/>
            </a:pPr>
            <a:r>
              <a:rPr lang="ro-RO" sz="2200" b="1" dirty="0">
                <a:solidFill>
                  <a:schemeClr val="bg1"/>
                </a:solidFill>
              </a:rPr>
              <a:t>Alocarea totală a Programului</a:t>
            </a:r>
          </a:p>
          <a:p>
            <a:pPr lvl="0" algn="ctr">
              <a:lnSpc>
                <a:spcPct val="106000"/>
              </a:lnSpc>
              <a:defRPr/>
            </a:pPr>
            <a:endParaRPr lang="ro-RO" sz="2200" b="1" dirty="0">
              <a:solidFill>
                <a:schemeClr val="bg1"/>
              </a:solidFill>
            </a:endParaRPr>
          </a:p>
          <a:p>
            <a:pPr lvl="0" algn="ctr">
              <a:lnSpc>
                <a:spcPct val="106000"/>
              </a:lnSpc>
              <a:defRPr/>
            </a:pPr>
            <a:r>
              <a:rPr lang="ro-RO" sz="2200" b="1" dirty="0">
                <a:solidFill>
                  <a:schemeClr val="bg1"/>
                </a:solidFill>
              </a:rPr>
              <a:t>4.342,11 milioane euro</a:t>
            </a:r>
          </a:p>
          <a:p>
            <a:pPr lvl="0" algn="ctr">
              <a:lnSpc>
                <a:spcPct val="106000"/>
              </a:lnSpc>
              <a:defRPr/>
            </a:pPr>
            <a:endParaRPr lang="ro-RO" sz="1500" dirty="0">
              <a:solidFill>
                <a:schemeClr val="bg1"/>
              </a:solidFill>
            </a:endParaRPr>
          </a:p>
        </p:txBody>
      </p:sp>
      <p:graphicFrame>
        <p:nvGraphicFramePr>
          <p:cNvPr id="2" name="Table 2">
            <a:extLst>
              <a:ext uri="{FF2B5EF4-FFF2-40B4-BE49-F238E27FC236}">
                <a16:creationId xmlns:a16="http://schemas.microsoft.com/office/drawing/2014/main" id="{8790DC04-A4AF-4821-8E33-D92FD5EC8A1A}"/>
              </a:ext>
            </a:extLst>
          </p:cNvPr>
          <p:cNvGraphicFramePr>
            <a:graphicFrameLocks noGrp="1"/>
          </p:cNvGraphicFramePr>
          <p:nvPr>
            <p:extLst>
              <p:ext uri="{D42A27DB-BD31-4B8C-83A1-F6EECF244321}">
                <p14:modId xmlns:p14="http://schemas.microsoft.com/office/powerpoint/2010/main" val="1338206682"/>
              </p:ext>
            </p:extLst>
          </p:nvPr>
        </p:nvGraphicFramePr>
        <p:xfrm>
          <a:off x="4371751" y="1820445"/>
          <a:ext cx="7262060" cy="4971214"/>
        </p:xfrm>
        <a:graphic>
          <a:graphicData uri="http://schemas.openxmlformats.org/drawingml/2006/table">
            <a:tbl>
              <a:tblPr firstRow="1" bandRow="1">
                <a:tableStyleId>{93296810-A885-4BE3-A3E7-6D5BEEA58F35}</a:tableStyleId>
              </a:tblPr>
              <a:tblGrid>
                <a:gridCol w="3777521">
                  <a:extLst>
                    <a:ext uri="{9D8B030D-6E8A-4147-A177-3AD203B41FA5}">
                      <a16:colId xmlns:a16="http://schemas.microsoft.com/office/drawing/2014/main" val="172076861"/>
                    </a:ext>
                  </a:extLst>
                </a:gridCol>
                <a:gridCol w="1888761">
                  <a:extLst>
                    <a:ext uri="{9D8B030D-6E8A-4147-A177-3AD203B41FA5}">
                      <a16:colId xmlns:a16="http://schemas.microsoft.com/office/drawing/2014/main" val="2588021313"/>
                    </a:ext>
                  </a:extLst>
                </a:gridCol>
                <a:gridCol w="1595778">
                  <a:extLst>
                    <a:ext uri="{9D8B030D-6E8A-4147-A177-3AD203B41FA5}">
                      <a16:colId xmlns:a16="http://schemas.microsoft.com/office/drawing/2014/main" val="20002"/>
                    </a:ext>
                  </a:extLst>
                </a:gridCol>
              </a:tblGrid>
              <a:tr h="622967">
                <a:tc>
                  <a:txBody>
                    <a:bodyPr/>
                    <a:lstStyle/>
                    <a:p>
                      <a:pPr algn="ctr"/>
                      <a:r>
                        <a:rPr lang="ro-RO" noProof="0" dirty="0"/>
                        <a:t>Prioritate</a:t>
                      </a:r>
                    </a:p>
                  </a:txBody>
                  <a:tcPr anchor="ctr"/>
                </a:tc>
                <a:tc>
                  <a:txBody>
                    <a:bodyPr/>
                    <a:lstStyle/>
                    <a:p>
                      <a:pPr algn="ctr"/>
                      <a:r>
                        <a:rPr lang="ro-RO" noProof="0" dirty="0"/>
                        <a:t>Alocare financiară</a:t>
                      </a:r>
                    </a:p>
                    <a:p>
                      <a:pPr algn="ctr"/>
                      <a:r>
                        <a:rPr lang="ro-RO" noProof="0" dirty="0"/>
                        <a:t>(milioane € FSE+)</a:t>
                      </a:r>
                    </a:p>
                  </a:txBody>
                  <a:tcPr anchor="ctr"/>
                </a:tc>
                <a:tc>
                  <a:txBody>
                    <a:bodyPr/>
                    <a:lstStyle/>
                    <a:p>
                      <a:pPr algn="ctr"/>
                      <a:r>
                        <a:rPr lang="ro-RO" noProof="0" dirty="0"/>
                        <a:t>Contribuție națională (milioane)</a:t>
                      </a:r>
                    </a:p>
                  </a:txBody>
                  <a:tcPr anchor="ctr"/>
                </a:tc>
                <a:extLst>
                  <a:ext uri="{0D108BD9-81ED-4DB2-BD59-A6C34878D82A}">
                    <a16:rowId xmlns:a16="http://schemas.microsoft.com/office/drawing/2014/main" val="963005516"/>
                  </a:ext>
                </a:extLst>
              </a:tr>
              <a:tr h="376897">
                <a:tc>
                  <a:txBody>
                    <a:bodyPr/>
                    <a:lstStyle/>
                    <a:p>
                      <a:pPr marL="0" algn="l" defTabSz="914400" rtl="0" eaLnBrk="1" latinLnBrk="0" hangingPunct="1"/>
                      <a:r>
                        <a:rPr lang="ro-RO" sz="1800" b="1" kern="1200" noProof="0">
                          <a:solidFill>
                            <a:schemeClr val="dk1"/>
                          </a:solidFill>
                          <a:latin typeface="+mn-lt"/>
                          <a:ea typeface="+mn-ea"/>
                          <a:cs typeface="+mn-cs"/>
                        </a:rPr>
                        <a:t>P1 Instituțiile pieței muncii</a:t>
                      </a:r>
                    </a:p>
                  </a:txBody>
                  <a:tcPr anchor="ctr"/>
                </a:tc>
                <a:tc>
                  <a:txBody>
                    <a:bodyPr/>
                    <a:lstStyle/>
                    <a:p>
                      <a:pPr algn="ctr"/>
                      <a:r>
                        <a:rPr lang="ro-RO" noProof="0" dirty="0"/>
                        <a:t>301.5</a:t>
                      </a:r>
                    </a:p>
                  </a:txBody>
                  <a:tcPr anchor="ctr"/>
                </a:tc>
                <a:tc>
                  <a:txBody>
                    <a:bodyPr/>
                    <a:lstStyle/>
                    <a:p>
                      <a:pPr algn="ctr"/>
                      <a:r>
                        <a:rPr lang="ro-RO" noProof="0"/>
                        <a:t>68,3</a:t>
                      </a:r>
                    </a:p>
                  </a:txBody>
                  <a:tcPr anchor="ctr"/>
                </a:tc>
                <a:extLst>
                  <a:ext uri="{0D108BD9-81ED-4DB2-BD59-A6C34878D82A}">
                    <a16:rowId xmlns:a16="http://schemas.microsoft.com/office/drawing/2014/main" val="2791195572"/>
                  </a:ext>
                </a:extLst>
              </a:tr>
              <a:tr h="355981">
                <a:tc>
                  <a:txBody>
                    <a:bodyPr/>
                    <a:lstStyle/>
                    <a:p>
                      <a:r>
                        <a:rPr lang="ro-RO" b="1" noProof="0"/>
                        <a:t>P2 Tineri</a:t>
                      </a:r>
                    </a:p>
                  </a:txBody>
                  <a:tcPr anchor="ctr"/>
                </a:tc>
                <a:tc>
                  <a:txBody>
                    <a:bodyPr/>
                    <a:lstStyle/>
                    <a:p>
                      <a:pPr algn="ctr"/>
                      <a:r>
                        <a:rPr lang="ro-RO" noProof="0" dirty="0"/>
                        <a:t>880</a:t>
                      </a:r>
                    </a:p>
                  </a:txBody>
                  <a:tcPr anchor="ctr"/>
                </a:tc>
                <a:tc>
                  <a:txBody>
                    <a:bodyPr/>
                    <a:lstStyle/>
                    <a:p>
                      <a:pPr algn="ctr"/>
                      <a:r>
                        <a:rPr lang="ro-RO" noProof="0"/>
                        <a:t>213,5</a:t>
                      </a:r>
                    </a:p>
                  </a:txBody>
                  <a:tcPr anchor="ctr"/>
                </a:tc>
                <a:extLst>
                  <a:ext uri="{0D108BD9-81ED-4DB2-BD59-A6C34878D82A}">
                    <a16:rowId xmlns:a16="http://schemas.microsoft.com/office/drawing/2014/main" val="650002948"/>
                  </a:ext>
                </a:extLst>
              </a:tr>
              <a:tr h="388077">
                <a:tc>
                  <a:txBody>
                    <a:bodyPr/>
                    <a:lstStyle/>
                    <a:p>
                      <a:r>
                        <a:rPr lang="ro-RO" b="1" noProof="0"/>
                        <a:t>P3 Ocupare pentru toți</a:t>
                      </a:r>
                    </a:p>
                  </a:txBody>
                  <a:tcPr anchor="ctr"/>
                </a:tc>
                <a:tc>
                  <a:txBody>
                    <a:bodyPr/>
                    <a:lstStyle/>
                    <a:p>
                      <a:pPr algn="ctr"/>
                      <a:r>
                        <a:rPr lang="ro-RO" noProof="0"/>
                        <a:t>317,5</a:t>
                      </a:r>
                    </a:p>
                  </a:txBody>
                  <a:tcPr anchor="ctr"/>
                </a:tc>
                <a:tc>
                  <a:txBody>
                    <a:bodyPr/>
                    <a:lstStyle/>
                    <a:p>
                      <a:pPr algn="ctr"/>
                      <a:r>
                        <a:rPr lang="ro-RO" noProof="0" dirty="0"/>
                        <a:t>78,7</a:t>
                      </a:r>
                    </a:p>
                  </a:txBody>
                  <a:tcPr anchor="ctr"/>
                </a:tc>
                <a:extLst>
                  <a:ext uri="{0D108BD9-81ED-4DB2-BD59-A6C34878D82A}">
                    <a16:rowId xmlns:a16="http://schemas.microsoft.com/office/drawing/2014/main" val="618906592"/>
                  </a:ext>
                </a:extLst>
              </a:tr>
              <a:tr h="355981">
                <a:tc>
                  <a:txBody>
                    <a:bodyPr/>
                    <a:lstStyle/>
                    <a:p>
                      <a:r>
                        <a:rPr lang="ro-RO" b="1" noProof="0" dirty="0"/>
                        <a:t>P4 </a:t>
                      </a:r>
                      <a:r>
                        <a:rPr lang="ro-RO" b="1" noProof="0" dirty="0" err="1"/>
                        <a:t>Antreprenoriat</a:t>
                      </a:r>
                      <a:r>
                        <a:rPr lang="ro-RO" b="1" noProof="0" dirty="0"/>
                        <a:t> și economie socială</a:t>
                      </a:r>
                    </a:p>
                  </a:txBody>
                  <a:tcPr anchor="ctr"/>
                </a:tc>
                <a:tc>
                  <a:txBody>
                    <a:bodyPr/>
                    <a:lstStyle/>
                    <a:p>
                      <a:pPr algn="ctr"/>
                      <a:r>
                        <a:rPr lang="ro-RO" noProof="0"/>
                        <a:t>330</a:t>
                      </a:r>
                    </a:p>
                  </a:txBody>
                  <a:tcPr anchor="ctr"/>
                </a:tc>
                <a:tc>
                  <a:txBody>
                    <a:bodyPr/>
                    <a:lstStyle/>
                    <a:p>
                      <a:pPr algn="ctr"/>
                      <a:r>
                        <a:rPr lang="ro-RO" noProof="0"/>
                        <a:t>65,7</a:t>
                      </a:r>
                    </a:p>
                  </a:txBody>
                  <a:tcPr anchor="ctr"/>
                </a:tc>
                <a:extLst>
                  <a:ext uri="{0D108BD9-81ED-4DB2-BD59-A6C34878D82A}">
                    <a16:rowId xmlns:a16="http://schemas.microsoft.com/office/drawing/2014/main" val="359079740"/>
                  </a:ext>
                </a:extLst>
              </a:tr>
              <a:tr h="355981">
                <a:tc>
                  <a:txBody>
                    <a:bodyPr/>
                    <a:lstStyle/>
                    <a:p>
                      <a:r>
                        <a:rPr lang="ro-RO" b="1" noProof="0" dirty="0"/>
                        <a:t>P5 Educația  timpurie</a:t>
                      </a:r>
                    </a:p>
                  </a:txBody>
                  <a:tcPr anchor="ctr"/>
                </a:tc>
                <a:tc>
                  <a:txBody>
                    <a:bodyPr/>
                    <a:lstStyle/>
                    <a:p>
                      <a:pPr algn="ctr"/>
                      <a:r>
                        <a:rPr lang="ro-RO" noProof="0"/>
                        <a:t>170</a:t>
                      </a:r>
                    </a:p>
                  </a:txBody>
                  <a:tcPr anchor="ctr"/>
                </a:tc>
                <a:tc>
                  <a:txBody>
                    <a:bodyPr/>
                    <a:lstStyle/>
                    <a:p>
                      <a:pPr algn="ctr"/>
                      <a:r>
                        <a:rPr lang="ro-RO" noProof="0"/>
                        <a:t>30</a:t>
                      </a:r>
                    </a:p>
                  </a:txBody>
                  <a:tcPr anchor="ctr"/>
                </a:tc>
                <a:extLst>
                  <a:ext uri="{0D108BD9-81ED-4DB2-BD59-A6C34878D82A}">
                    <a16:rowId xmlns:a16="http://schemas.microsoft.com/office/drawing/2014/main" val="10005"/>
                  </a:ext>
                </a:extLst>
              </a:tr>
              <a:tr h="355981">
                <a:tc>
                  <a:txBody>
                    <a:bodyPr/>
                    <a:lstStyle/>
                    <a:p>
                      <a:r>
                        <a:rPr lang="ro-RO" b="1" noProof="0"/>
                        <a:t>P6</a:t>
                      </a:r>
                      <a:r>
                        <a:rPr lang="ro-RO" b="1" baseline="0" noProof="0"/>
                        <a:t> Acces la educatie, prevenire PTS</a:t>
                      </a:r>
                      <a:endParaRPr lang="ro-RO" b="1" noProof="0"/>
                    </a:p>
                  </a:txBody>
                  <a:tcPr anchor="ctr"/>
                </a:tc>
                <a:tc>
                  <a:txBody>
                    <a:bodyPr/>
                    <a:lstStyle/>
                    <a:p>
                      <a:pPr algn="ctr"/>
                      <a:r>
                        <a:rPr lang="ro-RO" noProof="0"/>
                        <a:t>400</a:t>
                      </a:r>
                    </a:p>
                  </a:txBody>
                  <a:tcPr anchor="ctr"/>
                </a:tc>
                <a:tc>
                  <a:txBody>
                    <a:bodyPr/>
                    <a:lstStyle/>
                    <a:p>
                      <a:pPr algn="ctr"/>
                      <a:r>
                        <a:rPr lang="ro-RO" noProof="0" dirty="0"/>
                        <a:t>97,1</a:t>
                      </a:r>
                    </a:p>
                  </a:txBody>
                  <a:tcPr anchor="ctr"/>
                </a:tc>
                <a:extLst>
                  <a:ext uri="{0D108BD9-81ED-4DB2-BD59-A6C34878D82A}">
                    <a16:rowId xmlns:a16="http://schemas.microsoft.com/office/drawing/2014/main" val="10006"/>
                  </a:ext>
                </a:extLst>
              </a:tr>
              <a:tr h="355981">
                <a:tc>
                  <a:txBody>
                    <a:bodyPr/>
                    <a:lstStyle/>
                    <a:p>
                      <a:r>
                        <a:rPr lang="ro-RO" b="1" noProof="0"/>
                        <a:t>P7 Calitatea în educație</a:t>
                      </a:r>
                    </a:p>
                  </a:txBody>
                  <a:tcPr anchor="ctr"/>
                </a:tc>
                <a:tc>
                  <a:txBody>
                    <a:bodyPr/>
                    <a:lstStyle/>
                    <a:p>
                      <a:pPr algn="ctr"/>
                      <a:r>
                        <a:rPr lang="ro-RO" noProof="0"/>
                        <a:t>300</a:t>
                      </a:r>
                    </a:p>
                  </a:txBody>
                  <a:tcPr anchor="ctr"/>
                </a:tc>
                <a:tc>
                  <a:txBody>
                    <a:bodyPr/>
                    <a:lstStyle/>
                    <a:p>
                      <a:pPr algn="ctr"/>
                      <a:r>
                        <a:rPr lang="ro-RO" noProof="0" dirty="0"/>
                        <a:t>70,6</a:t>
                      </a:r>
                    </a:p>
                  </a:txBody>
                  <a:tcPr anchor="ctr"/>
                </a:tc>
                <a:extLst>
                  <a:ext uri="{0D108BD9-81ED-4DB2-BD59-A6C34878D82A}">
                    <a16:rowId xmlns:a16="http://schemas.microsoft.com/office/drawing/2014/main" val="10007"/>
                  </a:ext>
                </a:extLst>
              </a:tr>
              <a:tr h="355981">
                <a:tc>
                  <a:txBody>
                    <a:bodyPr/>
                    <a:lstStyle/>
                    <a:p>
                      <a:r>
                        <a:rPr lang="ro-RO" b="1" noProof="0" dirty="0"/>
                        <a:t>P8 ÎPT</a:t>
                      </a:r>
                    </a:p>
                  </a:txBody>
                  <a:tcPr anchor="ctr"/>
                </a:tc>
                <a:tc>
                  <a:txBody>
                    <a:bodyPr/>
                    <a:lstStyle/>
                    <a:p>
                      <a:pPr algn="ctr"/>
                      <a:r>
                        <a:rPr lang="ro-RO" noProof="0"/>
                        <a:t>300</a:t>
                      </a:r>
                    </a:p>
                  </a:txBody>
                  <a:tcPr anchor="ctr"/>
                </a:tc>
                <a:tc>
                  <a:txBody>
                    <a:bodyPr/>
                    <a:lstStyle/>
                    <a:p>
                      <a:pPr algn="ctr"/>
                      <a:r>
                        <a:rPr lang="ro-RO" noProof="0"/>
                        <a:t>60,9</a:t>
                      </a:r>
                    </a:p>
                  </a:txBody>
                  <a:tcPr anchor="ctr"/>
                </a:tc>
                <a:extLst>
                  <a:ext uri="{0D108BD9-81ED-4DB2-BD59-A6C34878D82A}">
                    <a16:rowId xmlns:a16="http://schemas.microsoft.com/office/drawing/2014/main" val="10008"/>
                  </a:ext>
                </a:extLst>
              </a:tr>
              <a:tr h="355981">
                <a:tc>
                  <a:txBody>
                    <a:bodyPr/>
                    <a:lstStyle/>
                    <a:p>
                      <a:r>
                        <a:rPr lang="ro-RO" b="1" noProof="0" dirty="0"/>
                        <a:t>P9 Învățarea</a:t>
                      </a:r>
                      <a:r>
                        <a:rPr lang="ro-RO" b="1" baseline="0" noProof="0" dirty="0"/>
                        <a:t> pe parcursul întregii vieți</a:t>
                      </a:r>
                      <a:endParaRPr lang="ro-RO" b="1" noProof="0" dirty="0"/>
                    </a:p>
                  </a:txBody>
                  <a:tcPr anchor="ctr"/>
                </a:tc>
                <a:tc>
                  <a:txBody>
                    <a:bodyPr/>
                    <a:lstStyle/>
                    <a:p>
                      <a:pPr algn="ctr"/>
                      <a:r>
                        <a:rPr lang="ro-RO" noProof="0"/>
                        <a:t>440,2</a:t>
                      </a:r>
                    </a:p>
                  </a:txBody>
                  <a:tcPr anchor="ctr"/>
                </a:tc>
                <a:tc>
                  <a:txBody>
                    <a:bodyPr/>
                    <a:lstStyle/>
                    <a:p>
                      <a:pPr algn="ctr"/>
                      <a:r>
                        <a:rPr lang="ro-RO" noProof="0"/>
                        <a:t>105,6</a:t>
                      </a:r>
                    </a:p>
                  </a:txBody>
                  <a:tcPr anchor="ctr"/>
                </a:tc>
                <a:extLst>
                  <a:ext uri="{0D108BD9-81ED-4DB2-BD59-A6C34878D82A}">
                    <a16:rowId xmlns:a16="http://schemas.microsoft.com/office/drawing/2014/main" val="10009"/>
                  </a:ext>
                </a:extLst>
              </a:tr>
              <a:tr h="355981">
                <a:tc>
                  <a:txBody>
                    <a:bodyPr/>
                    <a:lstStyle/>
                    <a:p>
                      <a:r>
                        <a:rPr lang="ro-RO" b="1" noProof="0" dirty="0"/>
                        <a:t>P10 Asistența tehnică</a:t>
                      </a:r>
                    </a:p>
                  </a:txBody>
                  <a:tcPr anchor="ctr"/>
                </a:tc>
                <a:tc>
                  <a:txBody>
                    <a:bodyPr/>
                    <a:lstStyle/>
                    <a:p>
                      <a:pPr algn="ctr"/>
                      <a:r>
                        <a:rPr lang="ro-RO" noProof="0"/>
                        <a:t>45</a:t>
                      </a:r>
                    </a:p>
                  </a:txBody>
                  <a:tcPr anchor="ctr"/>
                </a:tc>
                <a:tc>
                  <a:txBody>
                    <a:bodyPr/>
                    <a:lstStyle/>
                    <a:p>
                      <a:pPr algn="ctr"/>
                      <a:r>
                        <a:rPr lang="ro-RO" noProof="0"/>
                        <a:t>67,5</a:t>
                      </a:r>
                    </a:p>
                  </a:txBody>
                  <a:tcPr anchor="ctr"/>
                </a:tc>
                <a:extLst>
                  <a:ext uri="{0D108BD9-81ED-4DB2-BD59-A6C34878D82A}">
                    <a16:rowId xmlns:a16="http://schemas.microsoft.com/office/drawing/2014/main" val="10010"/>
                  </a:ext>
                </a:extLst>
              </a:tr>
              <a:tr h="364718">
                <a:tc>
                  <a:txBody>
                    <a:bodyPr/>
                    <a:lstStyle/>
                    <a:p>
                      <a:pPr algn="ctr"/>
                      <a:r>
                        <a:rPr lang="ro-RO" b="1" noProof="0" dirty="0"/>
                        <a:t>TOTAL</a:t>
                      </a:r>
                    </a:p>
                  </a:txBody>
                  <a:tcPr anchor="ctr"/>
                </a:tc>
                <a:tc>
                  <a:txBody>
                    <a:bodyPr/>
                    <a:lstStyle/>
                    <a:p>
                      <a:pPr algn="ctr"/>
                      <a:r>
                        <a:rPr lang="ro-RO" b="1" noProof="0" dirty="0"/>
                        <a:t>3</a:t>
                      </a:r>
                      <a:r>
                        <a:rPr lang="en-US" b="1" noProof="0" dirty="0"/>
                        <a:t>.</a:t>
                      </a:r>
                      <a:r>
                        <a:rPr lang="ro-RO" b="1" noProof="0" dirty="0"/>
                        <a:t>484,2</a:t>
                      </a:r>
                    </a:p>
                  </a:txBody>
                  <a:tcPr anchor="ctr"/>
                </a:tc>
                <a:tc>
                  <a:txBody>
                    <a:bodyPr/>
                    <a:lstStyle/>
                    <a:p>
                      <a:pPr algn="ctr"/>
                      <a:r>
                        <a:rPr lang="ro-RO" b="1" noProof="0" dirty="0"/>
                        <a:t>857,9</a:t>
                      </a:r>
                    </a:p>
                  </a:txBody>
                  <a:tcPr anchor="ctr"/>
                </a:tc>
                <a:extLst>
                  <a:ext uri="{0D108BD9-81ED-4DB2-BD59-A6C34878D82A}">
                    <a16:rowId xmlns:a16="http://schemas.microsoft.com/office/drawing/2014/main" val="10011"/>
                  </a:ext>
                </a:extLst>
              </a:tr>
            </a:tbl>
          </a:graphicData>
        </a:graphic>
      </p:graphicFrame>
      <p:sp>
        <p:nvSpPr>
          <p:cNvPr id="8" name="Rectangle: Top Corners One Rounded and One Snipped 7">
            <a:extLst>
              <a:ext uri="{FF2B5EF4-FFF2-40B4-BE49-F238E27FC236}">
                <a16:creationId xmlns:a16="http://schemas.microsoft.com/office/drawing/2014/main" id="{A0FA554D-0C07-4364-B6F2-25F8DB46DB5B}"/>
              </a:ext>
            </a:extLst>
          </p:cNvPr>
          <p:cNvSpPr/>
          <p:nvPr/>
        </p:nvSpPr>
        <p:spPr bwMode="gray">
          <a:xfrm>
            <a:off x="558189" y="1151449"/>
            <a:ext cx="11075622"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Programul Educație și Ocupare 2021-2027</a:t>
            </a:r>
            <a:endParaRPr lang="en-US" b="1" dirty="0">
              <a:solidFill>
                <a:schemeClr val="bg1"/>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4" name="Imagine 3">
            <a:extLst>
              <a:ext uri="{FF2B5EF4-FFF2-40B4-BE49-F238E27FC236}">
                <a16:creationId xmlns:a16="http://schemas.microsoft.com/office/drawing/2014/main" id="{89092049-4D85-2300-C1AB-DBFFCDE8838D}"/>
              </a:ext>
            </a:extLst>
          </p:cNvPr>
          <p:cNvPicPr>
            <a:picLocks noChangeAspect="1"/>
          </p:cNvPicPr>
          <p:nvPr/>
        </p:nvPicPr>
        <p:blipFill>
          <a:blip r:embed="rId3"/>
          <a:stretch>
            <a:fillRect/>
          </a:stretch>
        </p:blipFill>
        <p:spPr>
          <a:xfrm>
            <a:off x="10475650" y="66144"/>
            <a:ext cx="898934" cy="957401"/>
          </a:xfrm>
          <a:prstGeom prst="rect">
            <a:avLst/>
          </a:prstGeom>
        </p:spPr>
      </p:pic>
      <p:pic>
        <p:nvPicPr>
          <p:cNvPr id="6" name="Imagine 5">
            <a:extLst>
              <a:ext uri="{FF2B5EF4-FFF2-40B4-BE49-F238E27FC236}">
                <a16:creationId xmlns:a16="http://schemas.microsoft.com/office/drawing/2014/main" id="{33E3B300-24DF-D5D5-42C7-7DA2F606B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918" y="-9210"/>
            <a:ext cx="2928707" cy="1160659"/>
          </a:xfrm>
          <a:prstGeom prst="rect">
            <a:avLst/>
          </a:prstGeom>
        </p:spPr>
      </p:pic>
    </p:spTree>
    <p:extLst>
      <p:ext uri="{BB962C8B-B14F-4D97-AF65-F5344CB8AC3E}">
        <p14:creationId xmlns:p14="http://schemas.microsoft.com/office/powerpoint/2010/main" val="175760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53143" y="1336476"/>
            <a:ext cx="10980667"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1 Modernizarea instituțiilor pieței muncii</a:t>
            </a:r>
            <a:endParaRPr lang="en-US" b="1" dirty="0">
              <a:solidFill>
                <a:schemeClr val="bg1"/>
              </a:solidFill>
            </a:endParaRPr>
          </a:p>
        </p:txBody>
      </p:sp>
      <p:graphicFrame>
        <p:nvGraphicFramePr>
          <p:cNvPr id="2" name="Table 2">
            <a:extLst>
              <a:ext uri="{FF2B5EF4-FFF2-40B4-BE49-F238E27FC236}">
                <a16:creationId xmlns:a16="http://schemas.microsoft.com/office/drawing/2014/main" id="{F48F3029-5112-42A7-B5D8-1B66E10BF0FC}"/>
              </a:ext>
            </a:extLst>
          </p:cNvPr>
          <p:cNvGraphicFramePr>
            <a:graphicFrameLocks noGrp="1"/>
          </p:cNvGraphicFramePr>
          <p:nvPr>
            <p:extLst>
              <p:ext uri="{D42A27DB-BD31-4B8C-83A1-F6EECF244321}">
                <p14:modId xmlns:p14="http://schemas.microsoft.com/office/powerpoint/2010/main" val="2861978330"/>
              </p:ext>
            </p:extLst>
          </p:nvPr>
        </p:nvGraphicFramePr>
        <p:xfrm>
          <a:off x="653144" y="2076187"/>
          <a:ext cx="10980666" cy="4897450"/>
        </p:xfrm>
        <a:graphic>
          <a:graphicData uri="http://schemas.openxmlformats.org/drawingml/2006/table">
            <a:tbl>
              <a:tblPr firstRow="1" bandRow="1">
                <a:tableStyleId>{93296810-A885-4BE3-A3E7-6D5BEEA58F35}</a:tableStyleId>
              </a:tblPr>
              <a:tblGrid>
                <a:gridCol w="1802669">
                  <a:extLst>
                    <a:ext uri="{9D8B030D-6E8A-4147-A177-3AD203B41FA5}">
                      <a16:colId xmlns:a16="http://schemas.microsoft.com/office/drawing/2014/main" val="1730937873"/>
                    </a:ext>
                  </a:extLst>
                </a:gridCol>
                <a:gridCol w="4110185">
                  <a:extLst>
                    <a:ext uri="{9D8B030D-6E8A-4147-A177-3AD203B41FA5}">
                      <a16:colId xmlns:a16="http://schemas.microsoft.com/office/drawing/2014/main" val="1818300528"/>
                    </a:ext>
                  </a:extLst>
                </a:gridCol>
                <a:gridCol w="2533906">
                  <a:extLst>
                    <a:ext uri="{9D8B030D-6E8A-4147-A177-3AD203B41FA5}">
                      <a16:colId xmlns:a16="http://schemas.microsoft.com/office/drawing/2014/main" val="532813197"/>
                    </a:ext>
                  </a:extLst>
                </a:gridCol>
                <a:gridCol w="2533906">
                  <a:extLst>
                    <a:ext uri="{9D8B030D-6E8A-4147-A177-3AD203B41FA5}">
                      <a16:colId xmlns:a16="http://schemas.microsoft.com/office/drawing/2014/main" val="2025049971"/>
                    </a:ext>
                  </a:extLst>
                </a:gridCol>
              </a:tblGrid>
              <a:tr h="483288">
                <a:tc>
                  <a:txBody>
                    <a:bodyPr/>
                    <a:lstStyle/>
                    <a:p>
                      <a:pPr algn="ctr"/>
                      <a:r>
                        <a:rPr lang="ro-RO" sz="1500" b="1" i="0" noProof="0" dirty="0">
                          <a:latin typeface="+mn-lt"/>
                        </a:rPr>
                        <a:t>Acțiune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500" b="1" i="0" noProof="0" dirty="0">
                          <a:latin typeface="+mn-lt"/>
                        </a:rPr>
                        <a:t>Exemple de investiții vizate</a:t>
                      </a:r>
                    </a:p>
                  </a:txBody>
                  <a:tcPr anchor="ctr"/>
                </a:tc>
                <a:tc>
                  <a:txBody>
                    <a:bodyPr/>
                    <a:lstStyle/>
                    <a:p>
                      <a:pPr algn="ctr"/>
                      <a:r>
                        <a:rPr lang="ro-RO" sz="1500" b="1" noProof="0" dirty="0"/>
                        <a:t>Categorii de beneficiari / </a:t>
                      </a:r>
                    </a:p>
                    <a:p>
                      <a:pPr algn="ctr"/>
                      <a:r>
                        <a:rPr lang="ro-RO" sz="1500" b="1" noProof="0" dirty="0"/>
                        <a:t>grup țintă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a:t>
                      </a:r>
                      <a:endParaRPr lang="ro-RO" sz="1500" b="1" i="0" noProof="0" dirty="0">
                        <a:latin typeface="+mn-lt"/>
                      </a:endParaRPr>
                    </a:p>
                  </a:txBody>
                  <a:tcPr anchor="ctr"/>
                </a:tc>
                <a:extLst>
                  <a:ext uri="{0D108BD9-81ED-4DB2-BD59-A6C34878D82A}">
                    <a16:rowId xmlns:a16="http://schemas.microsoft.com/office/drawing/2014/main" val="1559479975"/>
                  </a:ext>
                </a:extLst>
              </a:tr>
              <a:tr h="391028">
                <a:tc row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500" b="0" i="0" noProof="0" dirty="0">
                          <a:solidFill>
                            <a:schemeClr val="tx1"/>
                          </a:solidFill>
                          <a:latin typeface="+mn-lt"/>
                          <a:ea typeface="Calibri" panose="020F0502020204030204" pitchFamily="34" charset="0"/>
                          <a:cs typeface="Times New Roman" panose="02020603050405020304" pitchFamily="18" charset="0"/>
                        </a:rPr>
                        <a:t>1.b.1 </a:t>
                      </a:r>
                    </a:p>
                    <a:p>
                      <a:pPr marL="0" marR="0" indent="0" algn="just" defTabSz="914400" rtl="0" eaLnBrk="1" fontAlgn="auto" latinLnBrk="0" hangingPunct="1">
                        <a:lnSpc>
                          <a:spcPct val="100000"/>
                        </a:lnSpc>
                        <a:spcBef>
                          <a:spcPts val="0"/>
                        </a:spcBef>
                        <a:spcAft>
                          <a:spcPts val="0"/>
                        </a:spcAft>
                        <a:buClrTx/>
                        <a:buSzTx/>
                        <a:buFontTx/>
                        <a:buNone/>
                        <a:tabLst/>
                        <a:defRPr/>
                      </a:pPr>
                      <a:r>
                        <a:rPr lang="ro-RO" sz="1500" b="0" i="0" noProof="0" dirty="0">
                          <a:solidFill>
                            <a:schemeClr val="tx1"/>
                          </a:solidFill>
                          <a:latin typeface="+mn-lt"/>
                          <a:ea typeface="Calibri" panose="020F0502020204030204" pitchFamily="34" charset="0"/>
                          <a:cs typeface="Times New Roman" panose="02020603050405020304" pitchFamily="18" charset="0"/>
                        </a:rPr>
                        <a:t>Creșterea capacității </a:t>
                      </a:r>
                      <a:r>
                        <a:rPr lang="ro-RO" sz="1500" b="0" i="0" noProof="0" dirty="0" err="1">
                          <a:solidFill>
                            <a:schemeClr val="tx1"/>
                          </a:solidFill>
                          <a:latin typeface="+mn-lt"/>
                          <a:ea typeface="Calibri" panose="020F0502020204030204" pitchFamily="34" charset="0"/>
                          <a:cs typeface="Times New Roman" panose="02020603050405020304" pitchFamily="18" charset="0"/>
                        </a:rPr>
                        <a:t>SPO</a:t>
                      </a:r>
                      <a:r>
                        <a:rPr lang="ro-RO" sz="1500" b="0" i="0" noProof="0" dirty="0">
                          <a:solidFill>
                            <a:schemeClr val="tx1"/>
                          </a:solidFill>
                          <a:latin typeface="+mn-lt"/>
                          <a:ea typeface="Calibri" panose="020F0502020204030204" pitchFamily="34" charset="0"/>
                          <a:cs typeface="Times New Roman" panose="02020603050405020304" pitchFamily="18" charset="0"/>
                        </a:rPr>
                        <a:t> - investiție strategică </a:t>
                      </a:r>
                    </a:p>
                    <a:p>
                      <a:pPr algn="just"/>
                      <a:endParaRPr lang="ro-RO" sz="1500" b="0" i="0" noProof="0" dirty="0">
                        <a:latin typeface="+mn-lt"/>
                      </a:endParaRPr>
                    </a:p>
                  </a:txBody>
                  <a:tcPr anchor="ctr"/>
                </a:tc>
                <a:tc>
                  <a:txBody>
                    <a:bodyPr/>
                    <a:lstStyle/>
                    <a:p>
                      <a:pPr algn="l"/>
                      <a:r>
                        <a:rPr lang="ro-RO" sz="1500" b="0" i="0" noProof="0">
                          <a:latin typeface="+mn-lt"/>
                        </a:rPr>
                        <a:t>Dezvoltarea resurselor umane</a:t>
                      </a:r>
                    </a:p>
                  </a:txBody>
                  <a:tcPr anchor="ctr"/>
                </a:tc>
                <a:tc rowSpan="4">
                  <a:txBody>
                    <a:bodyPr/>
                    <a:lstStyle/>
                    <a:p>
                      <a:pPr marL="285750" indent="-285750" algn="just">
                        <a:buFont typeface="Arial" panose="020B0604020202020204" pitchFamily="34" charset="0"/>
                        <a:buChar char="•"/>
                      </a:pPr>
                      <a:r>
                        <a:rPr lang="ro-RO" sz="1500" b="0" i="0" kern="1200" noProof="0" dirty="0">
                          <a:solidFill>
                            <a:schemeClr val="dk1"/>
                          </a:solidFill>
                          <a:latin typeface="+mn-lt"/>
                          <a:ea typeface="+mn-ea"/>
                          <a:cs typeface="+mn-cs"/>
                        </a:rPr>
                        <a:t>ANOFM / CRFPA</a:t>
                      </a:r>
                    </a:p>
                    <a:p>
                      <a:pPr marL="285750" indent="-285750" algn="just">
                        <a:buFont typeface="Arial" panose="020B0604020202020204" pitchFamily="34" charset="0"/>
                        <a:buChar char="•"/>
                      </a:pPr>
                      <a:r>
                        <a:rPr lang="en-US" sz="1500" b="0" i="0" kern="1200" dirty="0">
                          <a:solidFill>
                            <a:schemeClr val="dk1"/>
                          </a:solidFill>
                          <a:latin typeface="+mn-lt"/>
                          <a:ea typeface="+mn-ea"/>
                          <a:cs typeface="+mn-cs"/>
                        </a:rPr>
                        <a:t>Personal al </a:t>
                      </a:r>
                      <a:r>
                        <a:rPr lang="en-US" sz="1500" b="0" i="0" kern="1200" dirty="0" err="1">
                          <a:solidFill>
                            <a:schemeClr val="dk1"/>
                          </a:solidFill>
                          <a:latin typeface="+mn-lt"/>
                          <a:ea typeface="+mn-ea"/>
                          <a:cs typeface="+mn-cs"/>
                        </a:rPr>
                        <a:t>serviciului</a:t>
                      </a:r>
                      <a:r>
                        <a:rPr lang="en-US" sz="1500" b="0" i="0" kern="1200" dirty="0">
                          <a:solidFill>
                            <a:schemeClr val="dk1"/>
                          </a:solidFill>
                          <a:latin typeface="+mn-lt"/>
                          <a:ea typeface="+mn-ea"/>
                          <a:cs typeface="+mn-cs"/>
                        </a:rPr>
                        <a:t> public de </a:t>
                      </a:r>
                      <a:r>
                        <a:rPr lang="en-US" sz="1500" b="0" i="0" kern="1200" dirty="0" err="1">
                          <a:solidFill>
                            <a:schemeClr val="dk1"/>
                          </a:solidFill>
                          <a:latin typeface="+mn-lt"/>
                          <a:ea typeface="+mn-ea"/>
                          <a:cs typeface="+mn-cs"/>
                        </a:rPr>
                        <a:t>ocupare</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inclusiv</a:t>
                      </a:r>
                      <a:r>
                        <a:rPr lang="en-US" sz="1500" b="0" i="0" kern="1200" dirty="0">
                          <a:solidFill>
                            <a:schemeClr val="dk1"/>
                          </a:solidFill>
                          <a:latin typeface="+mn-lt"/>
                          <a:ea typeface="+mn-ea"/>
                          <a:cs typeface="+mn-cs"/>
                        </a:rPr>
                        <a:t> personal CRFPA</a:t>
                      </a:r>
                      <a:endParaRPr lang="ro-RO" sz="15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i="0" kern="1200" dirty="0">
                          <a:solidFill>
                            <a:schemeClr val="dk1"/>
                          </a:solidFill>
                          <a:latin typeface="+mn-lt"/>
                          <a:ea typeface="+mn-ea"/>
                          <a:cs typeface="+mn-cs"/>
                        </a:rPr>
                        <a:t>Personal din </a:t>
                      </a:r>
                      <a:r>
                        <a:rPr lang="en-US" sz="1500" b="0" i="0" kern="1200" dirty="0" err="1">
                          <a:solidFill>
                            <a:schemeClr val="dk1"/>
                          </a:solidFill>
                          <a:latin typeface="+mn-lt"/>
                          <a:ea typeface="+mn-ea"/>
                          <a:cs typeface="+mn-cs"/>
                        </a:rPr>
                        <a:t>autorități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și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instituții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publice</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universități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și</a:t>
                      </a:r>
                      <a:r>
                        <a:rPr lang="en-US" sz="1500" b="0" i="0" kern="1200" dirty="0">
                          <a:solidFill>
                            <a:schemeClr val="dk1"/>
                          </a:solidFill>
                          <a:latin typeface="+mn-lt"/>
                          <a:ea typeface="+mn-ea"/>
                          <a:cs typeface="+mn-cs"/>
                        </a:rPr>
                        <a:t> institute de </a:t>
                      </a:r>
                      <a:r>
                        <a:rPr lang="en-US" sz="1500" b="0" i="0" kern="1200" dirty="0" err="1">
                          <a:solidFill>
                            <a:schemeClr val="dk1"/>
                          </a:solidFill>
                          <a:latin typeface="+mn-lt"/>
                          <a:ea typeface="+mn-ea"/>
                          <a:cs typeface="+mn-cs"/>
                        </a:rPr>
                        <a:t>cercetare</a:t>
                      </a:r>
                      <a:r>
                        <a:rPr lang="en-US" sz="1500" b="0" i="0" kern="1200" dirty="0">
                          <a:solidFill>
                            <a:schemeClr val="dk1"/>
                          </a:solidFill>
                          <a:latin typeface="+mn-lt"/>
                          <a:ea typeface="+mn-ea"/>
                          <a:cs typeface="+mn-cs"/>
                        </a:rPr>
                        <a:t>,</a:t>
                      </a:r>
                      <a:endParaRPr lang="ro-RO" sz="1500" b="0" i="0" kern="1200" dirty="0">
                        <a:solidFill>
                          <a:schemeClr val="dk1"/>
                        </a:solidFill>
                        <a:latin typeface="+mn-lt"/>
                        <a:ea typeface="+mn-ea"/>
                        <a:cs typeface="+mn-cs"/>
                      </a:endParaRPr>
                    </a:p>
                    <a:p>
                      <a:pPr marL="285750" indent="-285750" algn="just">
                        <a:buFont typeface="Arial" panose="020B0604020202020204" pitchFamily="34" charset="0"/>
                        <a:buChar char="•"/>
                      </a:pPr>
                      <a:r>
                        <a:rPr lang="en-US" sz="1500" b="0" i="0" kern="1200" dirty="0" err="1">
                          <a:solidFill>
                            <a:schemeClr val="dk1"/>
                          </a:solidFill>
                          <a:latin typeface="+mn-lt"/>
                          <a:ea typeface="+mn-ea"/>
                          <a:cs typeface="+mn-cs"/>
                        </a:rPr>
                        <a:t>Furnizori</a:t>
                      </a:r>
                      <a:r>
                        <a:rPr lang="en-US" sz="1500" b="0" i="0" kern="1200" dirty="0">
                          <a:solidFill>
                            <a:schemeClr val="dk1"/>
                          </a:solidFill>
                          <a:latin typeface="+mn-lt"/>
                          <a:ea typeface="+mn-ea"/>
                          <a:cs typeface="+mn-cs"/>
                        </a:rPr>
                        <a:t> de </a:t>
                      </a:r>
                      <a:r>
                        <a:rPr lang="en-US" sz="1500" b="0" i="0" kern="1200" dirty="0" err="1">
                          <a:solidFill>
                            <a:schemeClr val="dk1"/>
                          </a:solidFill>
                          <a:latin typeface="+mn-lt"/>
                          <a:ea typeface="+mn-ea"/>
                          <a:cs typeface="+mn-cs"/>
                        </a:rPr>
                        <a:t>servicii</a:t>
                      </a:r>
                      <a:r>
                        <a:rPr lang="en-US" sz="1500" b="0" i="0" kern="1200" dirty="0">
                          <a:solidFill>
                            <a:schemeClr val="dk1"/>
                          </a:solidFill>
                          <a:latin typeface="+mn-lt"/>
                          <a:ea typeface="+mn-ea"/>
                          <a:cs typeface="+mn-cs"/>
                        </a:rPr>
                        <a:t> de </a:t>
                      </a:r>
                      <a:r>
                        <a:rPr lang="en-US" sz="1500" b="0" i="0" kern="1200" dirty="0" err="1">
                          <a:solidFill>
                            <a:schemeClr val="dk1"/>
                          </a:solidFill>
                          <a:latin typeface="+mn-lt"/>
                          <a:ea typeface="+mn-ea"/>
                          <a:cs typeface="+mn-cs"/>
                        </a:rPr>
                        <a:t>ocupare</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și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formare</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publici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și</a:t>
                      </a:r>
                      <a:r>
                        <a:rPr lang="en-US" sz="1500" b="0" i="0" kern="1200" dirty="0">
                          <a:solidFill>
                            <a:schemeClr val="dk1"/>
                          </a:solidFill>
                          <a:latin typeface="+mn-lt"/>
                          <a:ea typeface="+mn-ea"/>
                          <a:cs typeface="+mn-cs"/>
                        </a:rPr>
                        <a:t> </a:t>
                      </a:r>
                      <a:r>
                        <a:rPr lang="en-US" sz="1500" b="0" i="0" kern="1200" dirty="0" err="1">
                          <a:solidFill>
                            <a:schemeClr val="dk1"/>
                          </a:solidFill>
                          <a:latin typeface="+mn-lt"/>
                          <a:ea typeface="+mn-ea"/>
                          <a:cs typeface="+mn-cs"/>
                        </a:rPr>
                        <a:t>privați</a:t>
                      </a:r>
                      <a:r>
                        <a:rPr lang="en-US" sz="1500" b="0" i="0" kern="1200" dirty="0">
                          <a:solidFill>
                            <a:schemeClr val="dk1"/>
                          </a:solidFill>
                          <a:latin typeface="+mn-lt"/>
                          <a:ea typeface="+mn-ea"/>
                          <a:cs typeface="+mn-cs"/>
                        </a:rPr>
                        <a:t>,</a:t>
                      </a:r>
                      <a:endParaRPr lang="ro-RO" sz="1500" b="0" i="0" kern="1200" noProof="0" dirty="0">
                        <a:solidFill>
                          <a:schemeClr val="dk1"/>
                        </a:solidFill>
                        <a:latin typeface="+mn-lt"/>
                        <a:ea typeface="+mn-ea"/>
                        <a:cs typeface="+mn-cs"/>
                      </a:endParaRPr>
                    </a:p>
                  </a:txBody>
                  <a:tcPr anchor="ctr"/>
                </a:tc>
                <a:tc rowSpan="4">
                  <a:txBody>
                    <a:bodyPr/>
                    <a:lstStyle/>
                    <a:p>
                      <a:pPr marL="285750" indent="-285750" algn="just">
                        <a:buFont typeface="Arial" panose="020B0604020202020204" pitchFamily="34" charset="0"/>
                        <a:buChar char="•"/>
                      </a:pPr>
                      <a:r>
                        <a:rPr lang="en-US" sz="1500" b="0" i="0" noProof="0" dirty="0">
                          <a:latin typeface="+mn-lt"/>
                        </a:rPr>
                        <a:t>216,5 mil euro </a:t>
                      </a:r>
                      <a:r>
                        <a:rPr lang="en-US" sz="1500" b="0" i="0" noProof="0" dirty="0" err="1">
                          <a:latin typeface="+mn-lt"/>
                        </a:rPr>
                        <a:t>alocare</a:t>
                      </a:r>
                      <a:r>
                        <a:rPr lang="en-US" sz="1500" b="0" i="0" noProof="0" dirty="0">
                          <a:latin typeface="+mn-lt"/>
                        </a:rPr>
                        <a:t> FSE+</a:t>
                      </a:r>
                    </a:p>
                    <a:p>
                      <a:pPr marL="285750" indent="-285750" algn="just">
                        <a:buFont typeface="Arial" panose="020B0604020202020204" pitchFamily="34" charset="0"/>
                        <a:buChar char="•"/>
                      </a:pPr>
                      <a:r>
                        <a:rPr lang="en-US" sz="1500" b="0" i="0" noProof="0" dirty="0">
                          <a:latin typeface="+mn-lt"/>
                        </a:rPr>
                        <a:t>42.05 mil euro </a:t>
                      </a:r>
                      <a:r>
                        <a:rPr lang="en-US" sz="1500" b="0" i="0" noProof="0" dirty="0" err="1">
                          <a:latin typeface="+mn-lt"/>
                        </a:rPr>
                        <a:t>buget</a:t>
                      </a:r>
                      <a:r>
                        <a:rPr lang="en-US" sz="1500" b="0" i="0" noProof="0" dirty="0">
                          <a:latin typeface="+mn-lt"/>
                        </a:rPr>
                        <a:t> de stat</a:t>
                      </a:r>
                      <a:endParaRPr lang="ro-RO" sz="1500" b="0" i="0" noProof="0" dirty="0">
                        <a:latin typeface="+mn-lt"/>
                      </a:endParaRPr>
                    </a:p>
                  </a:txBody>
                  <a:tcPr anchor="ctr"/>
                </a:tc>
                <a:extLst>
                  <a:ext uri="{0D108BD9-81ED-4DB2-BD59-A6C34878D82A}">
                    <a16:rowId xmlns:a16="http://schemas.microsoft.com/office/drawing/2014/main" val="359642576"/>
                  </a:ext>
                </a:extLst>
              </a:tr>
              <a:tr h="711883">
                <a:tc vMerge="1">
                  <a:txBody>
                    <a:bodyPr/>
                    <a:lstStyle/>
                    <a:p>
                      <a:pPr algn="ct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500" b="0" i="0" noProof="0" dirty="0">
                          <a:latin typeface="+mn-lt"/>
                        </a:rPr>
                        <a:t>Noi mecanisme de livrare a serviciilor oferite clienților</a:t>
                      </a:r>
                    </a:p>
                  </a:txBody>
                  <a:tcPr anchor="ctr"/>
                </a:tc>
                <a:tc vMerge="1">
                  <a:txBody>
                    <a:bodyPr/>
                    <a:lstStyle/>
                    <a:p>
                      <a:pPr algn="ctr"/>
                      <a:endParaRPr lang="en-US" dirty="0"/>
                    </a:p>
                  </a:txBody>
                  <a:tcPr/>
                </a:tc>
                <a:tc vMerge="1">
                  <a:txBody>
                    <a:bodyPr/>
                    <a:lstStyle/>
                    <a:p>
                      <a:endParaRPr lang="en-US"/>
                    </a:p>
                  </a:txBody>
                  <a:tcPr/>
                </a:tc>
                <a:extLst>
                  <a:ext uri="{0D108BD9-81ED-4DB2-BD59-A6C34878D82A}">
                    <a16:rowId xmlns:a16="http://schemas.microsoft.com/office/drawing/2014/main" val="2618219502"/>
                  </a:ext>
                </a:extLst>
              </a:tr>
              <a:tr h="401524">
                <a:tc vMerge="1">
                  <a:txBody>
                    <a:bodyPr/>
                    <a:lstStyle/>
                    <a:p>
                      <a:pPr algn="ctr"/>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500" b="0" i="0" noProof="0" dirty="0">
                          <a:latin typeface="+mn-lt"/>
                        </a:rPr>
                        <a:t>Îmbunătățirea ofertei de măsuri active</a:t>
                      </a:r>
                    </a:p>
                  </a:txBody>
                  <a:tcPr anchor="ctr"/>
                </a:tc>
                <a:tc vMerge="1">
                  <a:txBody>
                    <a:bodyPr/>
                    <a:lstStyle/>
                    <a:p>
                      <a:pPr algn="ctr"/>
                      <a:endParaRPr lang="en-US" dirty="0"/>
                    </a:p>
                  </a:txBody>
                  <a:tcPr/>
                </a:tc>
                <a:tc vMerge="1">
                  <a:txBody>
                    <a:bodyPr/>
                    <a:lstStyle/>
                    <a:p>
                      <a:endParaRPr lang="en-US"/>
                    </a:p>
                  </a:txBody>
                  <a:tcPr/>
                </a:tc>
                <a:extLst>
                  <a:ext uri="{0D108BD9-81ED-4DB2-BD59-A6C34878D82A}">
                    <a16:rowId xmlns:a16="http://schemas.microsoft.com/office/drawing/2014/main" val="1983727033"/>
                  </a:ext>
                </a:extLst>
              </a:tr>
              <a:tr h="329713">
                <a:tc vMerge="1">
                  <a:txBody>
                    <a:bodyPr/>
                    <a:lstStyle/>
                    <a:p>
                      <a:pPr algn="ctr"/>
                      <a:endParaRPr lang="en-US" dirty="0"/>
                    </a:p>
                  </a:txBody>
                  <a:tcPr/>
                </a:tc>
                <a:tc>
                  <a:txBody>
                    <a:bodyPr/>
                    <a:lstStyle/>
                    <a:p>
                      <a:pPr algn="just"/>
                      <a:r>
                        <a:rPr lang="ro-RO" sz="1500" b="0" i="0" noProof="0" dirty="0">
                          <a:latin typeface="+mn-lt"/>
                        </a:rPr>
                        <a:t>Creșterea vizibilității SPO</a:t>
                      </a:r>
                    </a:p>
                  </a:txBody>
                  <a:tcPr anchor="ctr"/>
                </a:tc>
                <a:tc vMerge="1">
                  <a:txBody>
                    <a:bodyPr/>
                    <a:lstStyle/>
                    <a:p>
                      <a:pPr algn="ctr"/>
                      <a:endParaRPr lang="en-US" dirty="0"/>
                    </a:p>
                  </a:txBody>
                  <a:tcPr/>
                </a:tc>
                <a:tc vMerge="1">
                  <a:txBody>
                    <a:bodyPr/>
                    <a:lstStyle/>
                    <a:p>
                      <a:endParaRPr lang="en-US"/>
                    </a:p>
                  </a:txBody>
                  <a:tcPr/>
                </a:tc>
                <a:extLst>
                  <a:ext uri="{0D108BD9-81ED-4DB2-BD59-A6C34878D82A}">
                    <a16:rowId xmlns:a16="http://schemas.microsoft.com/office/drawing/2014/main" val="2129786517"/>
                  </a:ext>
                </a:extLst>
              </a:tr>
              <a:tr h="329713">
                <a:tc rowSpan="4">
                  <a:txBody>
                    <a:bodyPr/>
                    <a:lstStyle/>
                    <a:p>
                      <a:pPr algn="just"/>
                      <a:r>
                        <a:rPr lang="ro-RO" sz="1500" b="0" i="0" noProof="0" dirty="0">
                          <a:latin typeface="+mn-lt"/>
                        </a:rPr>
                        <a:t>1.b.2 </a:t>
                      </a:r>
                    </a:p>
                    <a:p>
                      <a:pPr algn="just"/>
                      <a:r>
                        <a:rPr lang="ro-RO" sz="1500" b="0" i="0" noProof="0" dirty="0">
                          <a:latin typeface="+mn-lt"/>
                        </a:rPr>
                        <a:t>Dialog social / capacitate parteneri</a:t>
                      </a:r>
                    </a:p>
                  </a:txBody>
                  <a:tcPr anchor="ctr"/>
                </a:tc>
                <a:tc>
                  <a:txBody>
                    <a:bodyPr/>
                    <a:lstStyle/>
                    <a:p>
                      <a:pPr algn="just"/>
                      <a:r>
                        <a:rPr lang="ro-RO" sz="1500" b="0" i="0" noProof="0" dirty="0">
                          <a:latin typeface="+mn-lt"/>
                        </a:rPr>
                        <a:t>Creșterea</a:t>
                      </a:r>
                      <a:r>
                        <a:rPr lang="ro-RO" sz="1500" b="0" i="0" baseline="0" noProof="0" dirty="0">
                          <a:latin typeface="+mn-lt"/>
                        </a:rPr>
                        <a:t> capacității comitetelor sectoriale</a:t>
                      </a:r>
                      <a:endParaRPr lang="ro-RO" sz="1500" b="0" i="0" noProof="0" dirty="0">
                        <a:latin typeface="+mn-lt"/>
                      </a:endParaRPr>
                    </a:p>
                  </a:txBody>
                  <a:tcPr anchor="ctr"/>
                </a:tc>
                <a:tc rowSpan="4">
                  <a:txBody>
                    <a:bodyPr/>
                    <a:lstStyle/>
                    <a:p>
                      <a:pPr marL="285750" indent="-285750" algn="just">
                        <a:buFont typeface="Arial" panose="020B0604020202020204" pitchFamily="34" charset="0"/>
                        <a:buChar char="•"/>
                      </a:pPr>
                      <a:r>
                        <a:rPr lang="ro-RO" sz="1500" b="0" i="0" noProof="0" dirty="0">
                          <a:latin typeface="+mn-lt"/>
                        </a:rPr>
                        <a:t>Angajatori și membri ai comitetelor sectoriale</a:t>
                      </a:r>
                    </a:p>
                    <a:p>
                      <a:pPr marL="285750" indent="-285750" algn="just">
                        <a:buFont typeface="Arial" panose="020B0604020202020204" pitchFamily="34" charset="0"/>
                        <a:buChar char="•"/>
                      </a:pPr>
                      <a:r>
                        <a:rPr lang="ro-RO" sz="1500" b="0" i="0" noProof="0" dirty="0">
                          <a:latin typeface="+mn-lt"/>
                        </a:rPr>
                        <a:t>Organizații sindicale și patronale reprezentative</a:t>
                      </a:r>
                    </a:p>
                    <a:p>
                      <a:pPr marL="285750" indent="-285750" algn="just">
                        <a:buFont typeface="Arial" panose="020B0604020202020204" pitchFamily="34" charset="0"/>
                        <a:buChar char="•"/>
                      </a:pPr>
                      <a:r>
                        <a:rPr lang="ro-RO" sz="1500" b="0" i="0" noProof="0" dirty="0">
                          <a:latin typeface="+mn-lt"/>
                        </a:rPr>
                        <a:t>ONG-uri cu competențe in domeniu</a:t>
                      </a:r>
                    </a:p>
                    <a:p>
                      <a:pPr algn="just"/>
                      <a:endParaRPr lang="ro-RO" sz="1500" b="0" i="0" noProof="0" dirty="0">
                        <a:latin typeface="+mn-lt"/>
                      </a:endParaRPr>
                    </a:p>
                  </a:txBody>
                  <a:tcPr anchor="ctr"/>
                </a:tc>
                <a:tc rowSpan="4">
                  <a:txBody>
                    <a:bodyPr/>
                    <a:lstStyle/>
                    <a:p>
                      <a:pPr marL="285750" indent="-285750" algn="just">
                        <a:buFont typeface="Arial" panose="020B0604020202020204" pitchFamily="34" charset="0"/>
                        <a:buChar char="•"/>
                      </a:pPr>
                      <a:r>
                        <a:rPr lang="en-US" sz="1500" b="0" i="0" noProof="0" dirty="0">
                          <a:latin typeface="+mn-lt"/>
                        </a:rPr>
                        <a:t>85.05 mil euro </a:t>
                      </a:r>
                      <a:r>
                        <a:rPr lang="en-US" sz="1500" b="0" i="0" noProof="0" dirty="0" err="1">
                          <a:latin typeface="+mn-lt"/>
                        </a:rPr>
                        <a:t>alocare</a:t>
                      </a:r>
                      <a:r>
                        <a:rPr lang="en-US" sz="1500" b="0" i="0" noProof="0" dirty="0">
                          <a:latin typeface="+mn-lt"/>
                        </a:rPr>
                        <a:t> FSE+</a:t>
                      </a:r>
                    </a:p>
                    <a:p>
                      <a:pPr marL="285750" indent="-285750" algn="just">
                        <a:buFont typeface="Arial" panose="020B0604020202020204" pitchFamily="34" charset="0"/>
                        <a:buChar char="•"/>
                      </a:pPr>
                      <a:r>
                        <a:rPr lang="en-US" sz="1500" b="0" i="0" noProof="0" dirty="0">
                          <a:latin typeface="+mn-lt"/>
                        </a:rPr>
                        <a:t>26.3 mil euro </a:t>
                      </a:r>
                      <a:r>
                        <a:rPr lang="en-US" sz="1500" b="0" i="0" noProof="0" dirty="0" err="1">
                          <a:latin typeface="+mn-lt"/>
                        </a:rPr>
                        <a:t>buget</a:t>
                      </a:r>
                      <a:r>
                        <a:rPr lang="en-US" sz="1500" b="0" i="0" noProof="0" dirty="0">
                          <a:latin typeface="+mn-lt"/>
                        </a:rPr>
                        <a:t> de stat</a:t>
                      </a:r>
                      <a:endParaRPr lang="ro-RO" sz="1500" b="0" i="0" noProof="0" dirty="0">
                        <a:latin typeface="+mn-lt"/>
                      </a:endParaRPr>
                    </a:p>
                    <a:p>
                      <a:pPr algn="just"/>
                      <a:endParaRPr lang="ro-RO" sz="1500" b="0" i="0" noProof="0" dirty="0">
                        <a:latin typeface="+mn-lt"/>
                      </a:endParaRPr>
                    </a:p>
                  </a:txBody>
                  <a:tcPr anchor="ctr"/>
                </a:tc>
                <a:extLst>
                  <a:ext uri="{0D108BD9-81ED-4DB2-BD59-A6C34878D82A}">
                    <a16:rowId xmlns:a16="http://schemas.microsoft.com/office/drawing/2014/main" val="511337518"/>
                  </a:ext>
                </a:extLst>
              </a:tr>
              <a:tr h="329713">
                <a:tc vMerge="1">
                  <a:txBody>
                    <a:bodyPr/>
                    <a:lstStyle/>
                    <a:p>
                      <a:pPr algn="ctr"/>
                      <a:endParaRPr lang="en-US" dirty="0"/>
                    </a:p>
                  </a:txBody>
                  <a:tcPr/>
                </a:tc>
                <a:tc>
                  <a:txBody>
                    <a:bodyPr/>
                    <a:lstStyle/>
                    <a:p>
                      <a:pPr algn="just"/>
                      <a:r>
                        <a:rPr lang="ro-RO" sz="1500" b="0" i="0" noProof="0" dirty="0">
                          <a:latin typeface="+mn-lt"/>
                        </a:rPr>
                        <a:t>Pachete</a:t>
                      </a:r>
                      <a:r>
                        <a:rPr lang="ro-RO" sz="1500" b="0" i="0" baseline="0" noProof="0" dirty="0">
                          <a:latin typeface="+mn-lt"/>
                        </a:rPr>
                        <a:t> integrate pentru </a:t>
                      </a:r>
                      <a:r>
                        <a:rPr lang="ro-RO" sz="1500" b="0" i="0" noProof="0" dirty="0">
                          <a:latin typeface="+mn-lt"/>
                        </a:rPr>
                        <a:t>partenerii sociali</a:t>
                      </a:r>
                    </a:p>
                  </a:txBody>
                  <a:tcPr anchor="ctr"/>
                </a:tc>
                <a:tc vMerge="1">
                  <a:txBody>
                    <a:bodyPr/>
                    <a:lstStyle/>
                    <a:p>
                      <a:pPr algn="ctr"/>
                      <a:endParaRPr lang="en-US" dirty="0"/>
                    </a:p>
                  </a:txBody>
                  <a:tcPr/>
                </a:tc>
                <a:tc vMerge="1">
                  <a:txBody>
                    <a:bodyPr/>
                    <a:lstStyle/>
                    <a:p>
                      <a:endParaRPr lang="en-US"/>
                    </a:p>
                  </a:txBody>
                  <a:tcPr/>
                </a:tc>
                <a:extLst>
                  <a:ext uri="{0D108BD9-81ED-4DB2-BD59-A6C34878D82A}">
                    <a16:rowId xmlns:a16="http://schemas.microsoft.com/office/drawing/2014/main" val="10006"/>
                  </a:ext>
                </a:extLst>
              </a:tr>
              <a:tr h="565223">
                <a:tc vMerge="1">
                  <a:txBody>
                    <a:bodyPr/>
                    <a:lstStyle/>
                    <a:p>
                      <a:pPr algn="ctr"/>
                      <a:endParaRPr lang="en-US" dirty="0"/>
                    </a:p>
                  </a:txBody>
                  <a:tcPr/>
                </a:tc>
                <a:tc>
                  <a:txBody>
                    <a:bodyPr/>
                    <a:lstStyle/>
                    <a:p>
                      <a:pPr algn="l"/>
                      <a:r>
                        <a:rPr lang="ro-RO" sz="1500" b="0" i="0" noProof="0" dirty="0">
                          <a:latin typeface="+mn-lt"/>
                        </a:rPr>
                        <a:t>Crearea unei baze de date naționale cu rezultatele dialogului social</a:t>
                      </a:r>
                    </a:p>
                  </a:txBody>
                  <a:tcPr anchor="ctr"/>
                </a:tc>
                <a:tc vMerge="1">
                  <a:txBody>
                    <a:bodyPr/>
                    <a:lstStyle/>
                    <a:p>
                      <a:pPr algn="ctr"/>
                      <a:endParaRPr lang="en-US" dirty="0"/>
                    </a:p>
                  </a:txBody>
                  <a:tcPr/>
                </a:tc>
                <a:tc vMerge="1">
                  <a:txBody>
                    <a:bodyPr/>
                    <a:lstStyle/>
                    <a:p>
                      <a:endParaRPr lang="en-US"/>
                    </a:p>
                  </a:txBody>
                  <a:tcPr/>
                </a:tc>
                <a:extLst>
                  <a:ext uri="{0D108BD9-81ED-4DB2-BD59-A6C34878D82A}">
                    <a16:rowId xmlns:a16="http://schemas.microsoft.com/office/drawing/2014/main" val="10007"/>
                  </a:ext>
                </a:extLst>
              </a:tr>
              <a:tr h="518121">
                <a:tc vMerge="1">
                  <a:txBody>
                    <a:bodyPr/>
                    <a:lstStyle/>
                    <a:p>
                      <a:pPr algn="ctr"/>
                      <a:endParaRPr lang="en-US" dirty="0"/>
                    </a:p>
                  </a:txBody>
                  <a:tcPr/>
                </a:tc>
                <a:tc>
                  <a:txBody>
                    <a:bodyPr/>
                    <a:lstStyle/>
                    <a:p>
                      <a:pPr algn="l"/>
                      <a:r>
                        <a:rPr lang="ro-RO" sz="1500" b="0" i="0" noProof="0" dirty="0">
                          <a:latin typeface="+mn-lt"/>
                        </a:rPr>
                        <a:t>Creșterea capacității organizațiilor societății civile</a:t>
                      </a:r>
                    </a:p>
                  </a:txBody>
                  <a:tcPr anchor="ctr"/>
                </a:tc>
                <a:tc vMerge="1">
                  <a:txBody>
                    <a:bodyPr/>
                    <a:lstStyle/>
                    <a:p>
                      <a:pPr algn="ctr"/>
                      <a:endParaRPr lang="en-US" dirty="0"/>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EBB4A17D-718C-48B2-CC8F-ECA948CC4E0B}"/>
              </a:ext>
            </a:extLst>
          </p:cNvPr>
          <p:cNvPicPr>
            <a:picLocks noChangeAspect="1"/>
          </p:cNvPicPr>
          <p:nvPr/>
        </p:nvPicPr>
        <p:blipFill>
          <a:blip r:embed="rId3"/>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01BBD066-4A0B-817C-D709-033DDB38C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157357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9" y="1346716"/>
            <a:ext cx="11075622"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sz="1600" b="1" dirty="0">
                <a:solidFill>
                  <a:schemeClr val="bg1"/>
                </a:solidFill>
              </a:rPr>
              <a:t>Prioritatea  2  Valorificarea potențialului tinerilor pe piața muncii</a:t>
            </a:r>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54771677"/>
              </p:ext>
            </p:extLst>
          </p:nvPr>
        </p:nvGraphicFramePr>
        <p:xfrm>
          <a:off x="682349" y="1953208"/>
          <a:ext cx="11075622" cy="5237766"/>
        </p:xfrm>
        <a:graphic>
          <a:graphicData uri="http://schemas.openxmlformats.org/drawingml/2006/table">
            <a:tbl>
              <a:tblPr firstRow="1" bandRow="1">
                <a:tableStyleId>{93296810-A885-4BE3-A3E7-6D5BEEA58F35}</a:tableStyleId>
              </a:tblPr>
              <a:tblGrid>
                <a:gridCol w="2098561">
                  <a:extLst>
                    <a:ext uri="{9D8B030D-6E8A-4147-A177-3AD203B41FA5}">
                      <a16:colId xmlns:a16="http://schemas.microsoft.com/office/drawing/2014/main" val="20000"/>
                    </a:ext>
                  </a:extLst>
                </a:gridCol>
                <a:gridCol w="4477471">
                  <a:extLst>
                    <a:ext uri="{9D8B030D-6E8A-4147-A177-3AD203B41FA5}">
                      <a16:colId xmlns:a16="http://schemas.microsoft.com/office/drawing/2014/main" val="20001"/>
                    </a:ext>
                  </a:extLst>
                </a:gridCol>
                <a:gridCol w="2249795">
                  <a:extLst>
                    <a:ext uri="{9D8B030D-6E8A-4147-A177-3AD203B41FA5}">
                      <a16:colId xmlns:a16="http://schemas.microsoft.com/office/drawing/2014/main" val="20002"/>
                    </a:ext>
                  </a:extLst>
                </a:gridCol>
                <a:gridCol w="2249795">
                  <a:extLst>
                    <a:ext uri="{9D8B030D-6E8A-4147-A177-3AD203B41FA5}">
                      <a16:colId xmlns:a16="http://schemas.microsoft.com/office/drawing/2014/main" val="804829279"/>
                    </a:ext>
                  </a:extLst>
                </a:gridCol>
              </a:tblGrid>
              <a:tr h="574326">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algn="ctr"/>
                      <a:r>
                        <a:rPr lang="ro-RO" sz="1500" b="1" noProof="0" dirty="0"/>
                        <a:t>Categorii de beneficiari / </a:t>
                      </a:r>
                    </a:p>
                    <a:p>
                      <a:pPr algn="ctr"/>
                      <a:r>
                        <a:rPr lang="ro-RO" sz="1500" b="1" noProof="0" dirty="0"/>
                        <a:t>grup țintă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a:t>
                      </a:r>
                      <a:endParaRPr lang="ro-RO" sz="1500" b="1" i="0" noProof="0" dirty="0">
                        <a:latin typeface="+mn-lt"/>
                      </a:endParaRPr>
                    </a:p>
                    <a:p>
                      <a:pPr algn="ctr"/>
                      <a:endParaRPr lang="ro-RO" sz="1500" b="1" noProof="0" dirty="0"/>
                    </a:p>
                  </a:txBody>
                  <a:tcPr anchor="ctr"/>
                </a:tc>
                <a:extLst>
                  <a:ext uri="{0D108BD9-81ED-4DB2-BD59-A6C34878D82A}">
                    <a16:rowId xmlns:a16="http://schemas.microsoft.com/office/drawing/2014/main" val="10000"/>
                  </a:ext>
                </a:extLst>
              </a:tr>
              <a:tr h="1091887">
                <a:tc rowSpan="2">
                  <a:txBody>
                    <a:bodyPr/>
                    <a:lstStyle/>
                    <a:p>
                      <a:pPr algn="just"/>
                      <a:r>
                        <a:rPr lang="ro-RO" sz="1500" b="0" noProof="0" dirty="0"/>
                        <a:t>2.a.1 </a:t>
                      </a:r>
                    </a:p>
                    <a:p>
                      <a:pPr algn="just"/>
                      <a:r>
                        <a:rPr lang="ro-RO" sz="1500" b="0" noProof="0" dirty="0"/>
                        <a:t>Dezvoltare rețea de servicii pentru tineret</a:t>
                      </a:r>
                    </a:p>
                  </a:txBody>
                  <a:tcPr anchor="ctr"/>
                </a:tc>
                <a:tc rowSpan="2">
                  <a:txBody>
                    <a:bodyPr/>
                    <a:lstStyle/>
                    <a:p>
                      <a:pPr marL="285750" indent="-285750" algn="just">
                        <a:buFont typeface="Arial" panose="020B0604020202020204" pitchFamily="34" charset="0"/>
                        <a:buChar char="•"/>
                      </a:pPr>
                      <a:r>
                        <a:rPr lang="ro-RO" sz="1500" b="0" noProof="0" dirty="0"/>
                        <a:t>Parteneriate între </a:t>
                      </a:r>
                      <a:r>
                        <a:rPr lang="ro-RO" sz="1500" b="0" noProof="0" dirty="0" err="1"/>
                        <a:t>SPO</a:t>
                      </a:r>
                      <a:r>
                        <a:rPr lang="ro-RO" sz="1500" b="0" noProof="0" dirty="0"/>
                        <a:t> și furnizori de servicii de tineret publici sau privați (inclusiv centre de tineret)</a:t>
                      </a:r>
                      <a:r>
                        <a:rPr lang="ro-RO" sz="1500" b="0" baseline="0" noProof="0" dirty="0"/>
                        <a:t>;</a:t>
                      </a:r>
                    </a:p>
                    <a:p>
                      <a:pPr marL="285750" indent="-285750" algn="just">
                        <a:buFont typeface="Arial" panose="020B0604020202020204" pitchFamily="34" charset="0"/>
                        <a:buChar char="•"/>
                      </a:pPr>
                      <a:r>
                        <a:rPr lang="ro-RO" sz="1500" b="0" noProof="0" dirty="0"/>
                        <a:t>furnizare măsuri personalizate</a:t>
                      </a:r>
                      <a:r>
                        <a:rPr lang="ro-RO" sz="1500" b="0" baseline="0" noProof="0" dirty="0"/>
                        <a:t> </a:t>
                      </a:r>
                      <a:r>
                        <a:rPr lang="ro-RO" sz="1500" b="0" noProof="0" dirty="0"/>
                        <a:t>care să faciliteze angajarea tinerilor și prevenirea fenomenului </a:t>
                      </a:r>
                      <a:r>
                        <a:rPr lang="ro-RO" sz="1500" b="0" noProof="0" dirty="0" err="1"/>
                        <a:t>NEETs</a:t>
                      </a:r>
                      <a:r>
                        <a:rPr lang="ro-RO" sz="1500" b="0" noProof="0" dirty="0"/>
                        <a:t>;</a:t>
                      </a:r>
                    </a:p>
                    <a:p>
                      <a:pPr marL="285750" indent="-285750" algn="just">
                        <a:buFont typeface="Arial" panose="020B0604020202020204" pitchFamily="34" charset="0"/>
                        <a:buChar char="•"/>
                      </a:pPr>
                      <a:r>
                        <a:rPr lang="ro-RO" sz="1500" b="0" noProof="0" dirty="0"/>
                        <a:t>Asigurare/formare lucrători de tineret.</a:t>
                      </a:r>
                    </a:p>
                  </a:txBody>
                  <a:tcPr anchor="ctr"/>
                </a:tc>
                <a:tc rowSpan="7">
                  <a:txBody>
                    <a:bodyPr/>
                    <a:lstStyle/>
                    <a:p>
                      <a:pPr marL="285750" indent="-285750" algn="just">
                        <a:buFont typeface="Arial" panose="020B0604020202020204" pitchFamily="34" charset="0"/>
                        <a:buChar char="•"/>
                      </a:pPr>
                      <a:r>
                        <a:rPr lang="ro-RO" sz="1500" b="0" noProof="0" dirty="0"/>
                        <a:t>Tineri sub 30 ani </a:t>
                      </a:r>
                    </a:p>
                    <a:p>
                      <a:pPr marL="285750" indent="-285750" algn="just">
                        <a:buFont typeface="Arial" panose="020B0604020202020204" pitchFamily="34" charset="0"/>
                        <a:buChar char="•"/>
                      </a:pPr>
                      <a:r>
                        <a:rPr lang="ro-RO" sz="1500" b="0" noProof="0" dirty="0"/>
                        <a:t>Entitățile SPO în parteneriat cu structuri/entități specializate în furnizarea de servicii pentru tineri/ instituții de învățământ superior ce oferă servicii de educație</a:t>
                      </a:r>
                      <a:r>
                        <a:rPr lang="ro-RO" sz="1500" b="0" baseline="0" noProof="0" dirty="0"/>
                        <a:t> /furnizori de </a:t>
                      </a:r>
                      <a:r>
                        <a:rPr lang="ro-RO" sz="1500" b="0" noProof="0" dirty="0"/>
                        <a:t>formare profesională, consiliere/ </a:t>
                      </a:r>
                      <a:r>
                        <a:rPr lang="ro-RO" sz="1500" b="0" noProof="0" dirty="0" err="1"/>
                        <a:t>coaching</a:t>
                      </a:r>
                      <a:r>
                        <a:rPr lang="ro-RO" sz="1500" b="0" noProof="0" dirty="0"/>
                        <a:t>/ mentorat/ tutorat pentru tineri;</a:t>
                      </a:r>
                    </a:p>
                    <a:p>
                      <a:pPr marL="285750" indent="-285750" algn="just">
                        <a:buFont typeface="Arial" panose="020B0604020202020204" pitchFamily="34" charset="0"/>
                        <a:buChar char="•"/>
                      </a:pPr>
                      <a:r>
                        <a:rPr lang="ro-RO" sz="1500" b="0" noProof="0" dirty="0"/>
                        <a:t>Întreprinderi sociale</a:t>
                      </a:r>
                      <a:r>
                        <a:rPr lang="ro-RO" sz="1500" b="0" baseline="0" noProof="0" dirty="0"/>
                        <a:t> de inserție</a:t>
                      </a:r>
                    </a:p>
                    <a:p>
                      <a:pPr marL="285750" indent="-285750" algn="just">
                        <a:buFont typeface="Arial" panose="020B0604020202020204" pitchFamily="34" charset="0"/>
                        <a:buChar char="•"/>
                      </a:pPr>
                      <a:r>
                        <a:rPr lang="it-IT" sz="1500" b="0" kern="1200" dirty="0">
                          <a:solidFill>
                            <a:schemeClr val="dk1"/>
                          </a:solidFill>
                          <a:latin typeface="+mn-lt"/>
                          <a:ea typeface="+mn-ea"/>
                          <a:cs typeface="+mn-cs"/>
                        </a:rPr>
                        <a:t>administratori ai schemelor de antreprenoriat pentru tineri</a:t>
                      </a:r>
                      <a:endParaRPr lang="ro-RO" sz="1500" b="0" kern="1200" noProof="0" dirty="0">
                        <a:solidFill>
                          <a:schemeClr val="dk1"/>
                        </a:solidFill>
                        <a:latin typeface="+mn-lt"/>
                        <a:ea typeface="+mn-ea"/>
                        <a:cs typeface="+mn-cs"/>
                      </a:endParaRPr>
                    </a:p>
                  </a:txBody>
                  <a:tcPr anchor="ctr"/>
                </a:tc>
                <a:tc>
                  <a:txBody>
                    <a:bodyPr/>
                    <a:lstStyle/>
                    <a:p>
                      <a:pPr marL="285750" indent="-285750" algn="just">
                        <a:buFont typeface="Arial" panose="020B0604020202020204" pitchFamily="34" charset="0"/>
                        <a:buChar char="•"/>
                      </a:pPr>
                      <a:r>
                        <a:rPr lang="en-US" sz="1500" b="0" noProof="0" dirty="0"/>
                        <a:t>140 mil euro </a:t>
                      </a:r>
                      <a:r>
                        <a:rPr lang="en-US" sz="1500" b="0" noProof="0" dirty="0" err="1"/>
                        <a:t>alocare</a:t>
                      </a:r>
                      <a:r>
                        <a:rPr lang="en-US" sz="1500" b="0" noProof="0" dirty="0"/>
                        <a:t> FSE+</a:t>
                      </a:r>
                    </a:p>
                    <a:p>
                      <a:pPr marL="285750" indent="-285750" algn="just">
                        <a:buFont typeface="Arial" panose="020B0604020202020204" pitchFamily="34" charset="0"/>
                        <a:buChar char="•"/>
                      </a:pPr>
                      <a:r>
                        <a:rPr lang="en-US" sz="1500" b="0" noProof="0" dirty="0"/>
                        <a:t>34 mil euro </a:t>
                      </a:r>
                      <a:r>
                        <a:rPr lang="en-US" sz="1500" b="0" noProof="0" dirty="0" err="1"/>
                        <a:t>alocare</a:t>
                      </a:r>
                      <a:r>
                        <a:rPr lang="en-US" sz="1500" b="0" noProof="0" dirty="0"/>
                        <a:t> </a:t>
                      </a:r>
                      <a:r>
                        <a:rPr lang="en-US" sz="1500" b="0" noProof="0" dirty="0" err="1"/>
                        <a:t>buget</a:t>
                      </a:r>
                      <a:r>
                        <a:rPr lang="en-US" sz="1500" b="0" noProof="0" dirty="0"/>
                        <a:t> de stat</a:t>
                      </a:r>
                      <a:endParaRPr lang="ro-RO" sz="1500" b="0" noProof="0" dirty="0"/>
                    </a:p>
                  </a:txBody>
                  <a:tcPr anchor="ctr"/>
                </a:tc>
                <a:extLst>
                  <a:ext uri="{0D108BD9-81ED-4DB2-BD59-A6C34878D82A}">
                    <a16:rowId xmlns:a16="http://schemas.microsoft.com/office/drawing/2014/main" val="10001"/>
                  </a:ext>
                </a:extLst>
              </a:tr>
              <a:tr h="200347">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indent="-285750" algn="just">
                        <a:buFont typeface="Arial" panose="020B0604020202020204" pitchFamily="34" charset="0"/>
                        <a:buChar char="•"/>
                      </a:pPr>
                      <a:r>
                        <a:rPr lang="en-US" sz="1500" b="0" noProof="0" dirty="0"/>
                        <a:t>414 mil euro </a:t>
                      </a:r>
                      <a:r>
                        <a:rPr lang="en-US" sz="1500" b="0" noProof="0" dirty="0" err="1"/>
                        <a:t>alocare</a:t>
                      </a:r>
                      <a:r>
                        <a:rPr lang="en-US" sz="1500" b="0" noProof="0" dirty="0"/>
                        <a:t> FSE+</a:t>
                      </a:r>
                    </a:p>
                    <a:p>
                      <a:pPr marL="285750" indent="-285750" algn="just">
                        <a:buFont typeface="Arial" panose="020B0604020202020204" pitchFamily="34" charset="0"/>
                        <a:buChar char="•"/>
                      </a:pPr>
                      <a:r>
                        <a:rPr lang="en-US" sz="1500" b="0" noProof="0" dirty="0"/>
                        <a:t>100.5 mil euro </a:t>
                      </a:r>
                      <a:r>
                        <a:rPr lang="en-US" sz="1500" b="0" noProof="0" dirty="0" err="1"/>
                        <a:t>alocare</a:t>
                      </a:r>
                      <a:r>
                        <a:rPr lang="en-US" sz="1500" b="0" noProof="0" dirty="0"/>
                        <a:t> </a:t>
                      </a:r>
                      <a:r>
                        <a:rPr lang="en-US" sz="1500" b="0" noProof="0" dirty="0" err="1"/>
                        <a:t>buget</a:t>
                      </a:r>
                      <a:r>
                        <a:rPr lang="en-US" sz="1500" b="0" noProof="0" dirty="0"/>
                        <a:t> de stat</a:t>
                      </a:r>
                      <a:endParaRPr lang="ro-RO" sz="1500" b="0" noProof="0" dirty="0"/>
                    </a:p>
                  </a:txBody>
                  <a:tcPr anchor="ctr"/>
                </a:tc>
                <a:extLst>
                  <a:ext uri="{0D108BD9-81ED-4DB2-BD59-A6C34878D82A}">
                    <a16:rowId xmlns:a16="http://schemas.microsoft.com/office/drawing/2014/main" val="3980487059"/>
                  </a:ext>
                </a:extLst>
              </a:tr>
              <a:tr h="891540">
                <a:tc rowSpan="2">
                  <a:txBody>
                    <a:bodyPr/>
                    <a:lstStyle/>
                    <a:p>
                      <a:pPr algn="just"/>
                      <a:r>
                        <a:rPr lang="ro-RO" sz="1500" b="0" noProof="0" dirty="0"/>
                        <a:t>2.a.2.</a:t>
                      </a:r>
                      <a:r>
                        <a:rPr lang="ro-RO" sz="1500" b="0" baseline="0" noProof="0" dirty="0"/>
                        <a:t> </a:t>
                      </a:r>
                    </a:p>
                    <a:p>
                      <a:pPr algn="just"/>
                      <a:r>
                        <a:rPr lang="ro-RO" sz="1500" b="0" baseline="0" noProof="0" dirty="0"/>
                        <a:t>P</a:t>
                      </a:r>
                      <a:r>
                        <a:rPr lang="ro-RO" sz="1500" b="0" noProof="0" dirty="0"/>
                        <a:t>achete integrate de măsuri active, personalizate în funcție de profilul tinerilor</a:t>
                      </a:r>
                    </a:p>
                  </a:txBody>
                  <a:tcPr anchor="ctr"/>
                </a:tc>
                <a:tc rowSpan="2">
                  <a:txBody>
                    <a:bodyPr/>
                    <a:lstStyle/>
                    <a:p>
                      <a:pPr marL="285750" indent="-285750" algn="just">
                        <a:buFont typeface="Arial" panose="020B0604020202020204" pitchFamily="34" charset="0"/>
                        <a:buChar char="•"/>
                      </a:pPr>
                      <a:r>
                        <a:rPr lang="ro-RO" sz="1500" b="0" noProof="0" dirty="0"/>
                        <a:t>Consiliere, instruire, formare competențe;</a:t>
                      </a:r>
                    </a:p>
                    <a:p>
                      <a:pPr marL="285750" indent="-285750" algn="just">
                        <a:buFont typeface="Arial" panose="020B0604020202020204" pitchFamily="34" charset="0"/>
                        <a:buChar char="•"/>
                      </a:pPr>
                      <a:r>
                        <a:rPr lang="ro-RO" sz="1500" b="0" noProof="0" dirty="0"/>
                        <a:t>Ucenicii, stagii, subvenții angajare;</a:t>
                      </a:r>
                    </a:p>
                    <a:p>
                      <a:pPr marL="285750" indent="-285750" algn="just">
                        <a:buFont typeface="Arial" panose="020B0604020202020204" pitchFamily="34" charset="0"/>
                        <a:buChar char="•"/>
                      </a:pPr>
                      <a:r>
                        <a:rPr lang="ro-RO" sz="1500" b="0" noProof="0" dirty="0"/>
                        <a:t>Mobilitate transnațională (ALMA);</a:t>
                      </a:r>
                    </a:p>
                    <a:p>
                      <a:pPr marL="285750" indent="-285750" algn="just">
                        <a:buFont typeface="Arial" panose="020B0604020202020204" pitchFamily="34" charset="0"/>
                        <a:buChar char="•"/>
                      </a:pPr>
                      <a:r>
                        <a:rPr lang="ro-RO" sz="1500" b="0" baseline="0" noProof="0" dirty="0"/>
                        <a:t>Acompaniere </a:t>
                      </a:r>
                      <a:r>
                        <a:rPr lang="ro-RO" sz="1500" b="0" baseline="0" noProof="0" dirty="0" err="1"/>
                        <a:t>socio</a:t>
                      </a:r>
                      <a:r>
                        <a:rPr lang="ro-RO" sz="1500" b="0" baseline="0" noProof="0" dirty="0"/>
                        <a:t>-profesională;</a:t>
                      </a:r>
                    </a:p>
                    <a:p>
                      <a:pPr marL="285750" indent="-285750" algn="just">
                        <a:buFont typeface="Arial" panose="020B0604020202020204" pitchFamily="34" charset="0"/>
                        <a:buChar char="•"/>
                      </a:pPr>
                      <a:r>
                        <a:rPr lang="ro-RO" sz="1500" b="0" baseline="0" noProof="0" dirty="0"/>
                        <a:t>Campanii informare / comunicare.</a:t>
                      </a:r>
                      <a:endParaRPr lang="ro-RO" sz="1500" b="0" noProof="0" dirty="0"/>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r h="400693">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indent="-285750" algn="just">
                        <a:buFont typeface="Arial" panose="020B0604020202020204" pitchFamily="34" charset="0"/>
                        <a:buChar char="•"/>
                      </a:pPr>
                      <a:r>
                        <a:rPr lang="en-US" sz="1500" b="0" noProof="0" dirty="0"/>
                        <a:t>238 mil euro </a:t>
                      </a:r>
                      <a:r>
                        <a:rPr lang="en-US" sz="1500" b="0" noProof="0" dirty="0" err="1"/>
                        <a:t>alocare</a:t>
                      </a:r>
                      <a:r>
                        <a:rPr lang="en-US" sz="1500" b="0" noProof="0" dirty="0"/>
                        <a:t> FSE+</a:t>
                      </a:r>
                    </a:p>
                    <a:p>
                      <a:pPr marL="285750" indent="-285750" algn="just">
                        <a:buFont typeface="Arial" panose="020B0604020202020204" pitchFamily="34" charset="0"/>
                        <a:buChar char="•"/>
                      </a:pPr>
                      <a:r>
                        <a:rPr lang="en-US" sz="1500" b="0" noProof="0" dirty="0"/>
                        <a:t>57.75 mil euro </a:t>
                      </a:r>
                      <a:r>
                        <a:rPr lang="en-US" sz="1500" b="0" noProof="0" dirty="0" err="1"/>
                        <a:t>alocare</a:t>
                      </a:r>
                      <a:r>
                        <a:rPr lang="en-US" sz="1500" b="0" noProof="0" dirty="0"/>
                        <a:t> </a:t>
                      </a:r>
                      <a:r>
                        <a:rPr lang="en-US" sz="1500" b="0" noProof="0" dirty="0" err="1"/>
                        <a:t>buget</a:t>
                      </a:r>
                      <a:r>
                        <a:rPr lang="en-US" sz="1500" b="0" noProof="0" dirty="0"/>
                        <a:t> de stat</a:t>
                      </a:r>
                      <a:endParaRPr lang="ro-RO" sz="1500" b="0" noProof="0" dirty="0"/>
                    </a:p>
                  </a:txBody>
                  <a:tcPr anchor="ctr"/>
                </a:tc>
                <a:extLst>
                  <a:ext uri="{0D108BD9-81ED-4DB2-BD59-A6C34878D82A}">
                    <a16:rowId xmlns:a16="http://schemas.microsoft.com/office/drawing/2014/main" val="509545500"/>
                  </a:ext>
                </a:extLst>
              </a:tr>
              <a:tr h="691194">
                <a:tc rowSpan="2">
                  <a:txBody>
                    <a:bodyPr/>
                    <a:lstStyle/>
                    <a:p>
                      <a:pPr algn="just"/>
                      <a:r>
                        <a:rPr lang="ro-RO" sz="1500" b="0" noProof="0" dirty="0"/>
                        <a:t>2.a.3.</a:t>
                      </a:r>
                      <a:r>
                        <a:rPr lang="ro-RO" sz="1500" b="0" baseline="0" noProof="0" dirty="0"/>
                        <a:t> </a:t>
                      </a:r>
                    </a:p>
                    <a:p>
                      <a:pPr algn="just"/>
                      <a:r>
                        <a:rPr lang="ro-RO" sz="1500" b="0" baseline="0" noProof="0" dirty="0" err="1"/>
                        <a:t>Antreprenoriat</a:t>
                      </a:r>
                      <a:r>
                        <a:rPr lang="ro-RO" sz="1500" b="0" baseline="0" noProof="0" dirty="0"/>
                        <a:t> pentru tineri</a:t>
                      </a:r>
                      <a:endParaRPr lang="ro-RO" sz="1500" b="0" noProof="0" dirty="0"/>
                    </a:p>
                  </a:txBody>
                  <a:tcPr anchor="ctr"/>
                </a:tc>
                <a:tc rowSpan="2">
                  <a:txBody>
                    <a:bodyPr/>
                    <a:lstStyle/>
                    <a:p>
                      <a:pPr marL="285750" indent="-285750" algn="just">
                        <a:buFont typeface="Arial" panose="020B0604020202020204" pitchFamily="34" charset="0"/>
                        <a:buChar char="•"/>
                      </a:pPr>
                      <a:r>
                        <a:rPr lang="ro-RO" sz="1500" b="0" noProof="0" dirty="0"/>
                        <a:t>Formare</a:t>
                      </a:r>
                      <a:r>
                        <a:rPr lang="ro-RO" sz="1500" b="0" baseline="0" noProof="0" dirty="0"/>
                        <a:t> competențe antreprenoriale/ granturi înființare afaceri/asistență post-înființare</a:t>
                      </a:r>
                      <a:endParaRPr lang="ro-RO" sz="1500" b="0" noProof="0" dirty="0"/>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3"/>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indent="-285750" algn="just">
                        <a:buFont typeface="Arial" panose="020B0604020202020204" pitchFamily="34" charset="0"/>
                        <a:buChar char="•"/>
                      </a:pPr>
                      <a:r>
                        <a:rPr lang="en-US" sz="1500" b="0" noProof="0" dirty="0"/>
                        <a:t>88 mil euro </a:t>
                      </a:r>
                      <a:r>
                        <a:rPr lang="en-US" sz="1500" b="0" noProof="0" dirty="0" err="1"/>
                        <a:t>alocare</a:t>
                      </a:r>
                      <a:r>
                        <a:rPr lang="en-US" sz="1500" b="0" noProof="0" dirty="0"/>
                        <a:t> FSE+</a:t>
                      </a:r>
                    </a:p>
                    <a:p>
                      <a:pPr marL="285750" indent="-285750" algn="just">
                        <a:buFont typeface="Arial" panose="020B0604020202020204" pitchFamily="34" charset="0"/>
                        <a:buChar char="•"/>
                      </a:pPr>
                      <a:r>
                        <a:rPr lang="en-US" sz="1500" b="0" noProof="0" dirty="0"/>
                        <a:t>21.3 mil euro </a:t>
                      </a:r>
                      <a:r>
                        <a:rPr lang="en-US" sz="1500" b="0" noProof="0" dirty="0" err="1"/>
                        <a:t>alocare</a:t>
                      </a:r>
                      <a:r>
                        <a:rPr lang="en-US" sz="1500" b="0" noProof="0" dirty="0"/>
                        <a:t> </a:t>
                      </a:r>
                      <a:r>
                        <a:rPr lang="en-US" sz="1500" b="0" noProof="0" dirty="0" err="1"/>
                        <a:t>buget</a:t>
                      </a:r>
                      <a:r>
                        <a:rPr lang="en-US" sz="1500" b="0" noProof="0" dirty="0"/>
                        <a:t> de stat</a:t>
                      </a:r>
                    </a:p>
                  </a:txBody>
                  <a:tcPr anchor="ctr"/>
                </a:tc>
                <a:extLst>
                  <a:ext uri="{0D108BD9-81ED-4DB2-BD59-A6C34878D82A}">
                    <a16:rowId xmlns:a16="http://schemas.microsoft.com/office/drawing/2014/main" val="2809239247"/>
                  </a:ext>
                </a:extLst>
              </a:tr>
              <a:tr h="813628">
                <a:tc>
                  <a:txBody>
                    <a:bodyPr/>
                    <a:lstStyle/>
                    <a:p>
                      <a:pPr algn="just"/>
                      <a:r>
                        <a:rPr lang="ro-RO" sz="1500" b="0" noProof="0" dirty="0"/>
                        <a:t>2.a.4. </a:t>
                      </a:r>
                    </a:p>
                    <a:p>
                      <a:pPr algn="just"/>
                      <a:r>
                        <a:rPr lang="ro-RO" sz="1500" b="0" noProof="0" dirty="0"/>
                        <a:t>Întreprinderi sociale de inserție pentru susținerea tinerilor</a:t>
                      </a:r>
                    </a:p>
                  </a:txBody>
                  <a:tcPr anchor="ctr"/>
                </a:tc>
                <a:tc>
                  <a:txBody>
                    <a:bodyPr/>
                    <a:lstStyle/>
                    <a:p>
                      <a:pPr marL="285750" indent="-285750" algn="just">
                        <a:buFont typeface="Arial" panose="020B0604020202020204" pitchFamily="34" charset="0"/>
                        <a:buChar char="•"/>
                      </a:pPr>
                      <a:r>
                        <a:rPr lang="ro-RO" sz="1500" b="0" noProof="0" dirty="0"/>
                        <a:t>Calificare la locul de muncă;</a:t>
                      </a:r>
                    </a:p>
                    <a:p>
                      <a:pPr marL="285750" indent="-285750" algn="just">
                        <a:buFont typeface="Arial" panose="020B0604020202020204" pitchFamily="34" charset="0"/>
                        <a:buChar char="•"/>
                      </a:pPr>
                      <a:r>
                        <a:rPr lang="ro-RO" sz="1500" b="0" noProof="0" dirty="0"/>
                        <a:t>Consiliere / orientare profesională;</a:t>
                      </a:r>
                    </a:p>
                    <a:p>
                      <a:pPr marL="285750" indent="-285750" algn="just">
                        <a:buFont typeface="Arial" panose="020B0604020202020204" pitchFamily="34" charset="0"/>
                        <a:buChar char="•"/>
                      </a:pPr>
                      <a:r>
                        <a:rPr lang="ro-RO" sz="1500" b="0" noProof="0" dirty="0"/>
                        <a:t>Subvenționarea contractelor de angajare.</a:t>
                      </a:r>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9" name="Imagine 8">
            <a:extLst>
              <a:ext uri="{FF2B5EF4-FFF2-40B4-BE49-F238E27FC236}">
                <a16:creationId xmlns:a16="http://schemas.microsoft.com/office/drawing/2014/main" id="{2950FD2B-0093-188F-010A-B138609DAFAE}"/>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5" name="Imagine 4">
            <a:extLst>
              <a:ext uri="{FF2B5EF4-FFF2-40B4-BE49-F238E27FC236}">
                <a16:creationId xmlns:a16="http://schemas.microsoft.com/office/drawing/2014/main" id="{C05960CB-373F-792F-440D-08F300D4D3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9210"/>
            <a:ext cx="2928707" cy="1221061"/>
          </a:xfrm>
          <a:prstGeom prst="rect">
            <a:avLst/>
          </a:prstGeom>
        </p:spPr>
      </p:pic>
    </p:spTree>
    <p:extLst>
      <p:ext uri="{BB962C8B-B14F-4D97-AF65-F5344CB8AC3E}">
        <p14:creationId xmlns:p14="http://schemas.microsoft.com/office/powerpoint/2010/main" val="60011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9" y="1424400"/>
            <a:ext cx="10499771"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3  Creșterea accesului pe piața muncii pentru toți</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55050752"/>
              </p:ext>
            </p:extLst>
          </p:nvPr>
        </p:nvGraphicFramePr>
        <p:xfrm>
          <a:off x="682349" y="2071171"/>
          <a:ext cx="10499770" cy="4353633"/>
        </p:xfrm>
        <a:graphic>
          <a:graphicData uri="http://schemas.openxmlformats.org/drawingml/2006/table">
            <a:tbl>
              <a:tblPr firstRow="1" bandRow="1">
                <a:tableStyleId>{93296810-A885-4BE3-A3E7-6D5BEEA58F35}</a:tableStyleId>
              </a:tblPr>
              <a:tblGrid>
                <a:gridCol w="2447090">
                  <a:extLst>
                    <a:ext uri="{9D8B030D-6E8A-4147-A177-3AD203B41FA5}">
                      <a16:colId xmlns:a16="http://schemas.microsoft.com/office/drawing/2014/main" val="20000"/>
                    </a:ext>
                  </a:extLst>
                </a:gridCol>
                <a:gridCol w="3310542">
                  <a:extLst>
                    <a:ext uri="{9D8B030D-6E8A-4147-A177-3AD203B41FA5}">
                      <a16:colId xmlns:a16="http://schemas.microsoft.com/office/drawing/2014/main" val="20001"/>
                    </a:ext>
                  </a:extLst>
                </a:gridCol>
                <a:gridCol w="2371069">
                  <a:extLst>
                    <a:ext uri="{9D8B030D-6E8A-4147-A177-3AD203B41FA5}">
                      <a16:colId xmlns:a16="http://schemas.microsoft.com/office/drawing/2014/main" val="20002"/>
                    </a:ext>
                  </a:extLst>
                </a:gridCol>
                <a:gridCol w="2371069">
                  <a:extLst>
                    <a:ext uri="{9D8B030D-6E8A-4147-A177-3AD203B41FA5}">
                      <a16:colId xmlns:a16="http://schemas.microsoft.com/office/drawing/2014/main" val="1717822419"/>
                    </a:ext>
                  </a:extLst>
                </a:gridCol>
              </a:tblGrid>
              <a:tr h="563699">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Categorii de beneficiari/</a:t>
                      </a:r>
                    </a:p>
                    <a:p>
                      <a:pPr algn="ctr"/>
                      <a:r>
                        <a:rPr lang="ro-RO" sz="1500" b="1" noProof="0" dirty="0"/>
                        <a:t>Grupuri</a:t>
                      </a:r>
                      <a:r>
                        <a:rPr lang="ro-RO" sz="1500" b="1" baseline="0" noProof="0" dirty="0"/>
                        <a:t> ț</a:t>
                      </a:r>
                      <a:r>
                        <a:rPr lang="ro-RO" sz="1500" b="1" noProof="0" dirty="0"/>
                        <a:t>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t>
                      </a:r>
                      <a:r>
                        <a:rPr lang="ro-RO" sz="1500" b="1" i="0" noProof="0" dirty="0">
                          <a:latin typeface="+mn-lt"/>
                        </a:rPr>
                        <a:t>ă</a:t>
                      </a:r>
                    </a:p>
                    <a:p>
                      <a:pPr algn="ctr"/>
                      <a:endParaRPr lang="ro-RO" sz="1500" b="1" noProof="0" dirty="0"/>
                    </a:p>
                  </a:txBody>
                  <a:tcPr anchor="ctr"/>
                </a:tc>
                <a:extLst>
                  <a:ext uri="{0D108BD9-81ED-4DB2-BD59-A6C34878D82A}">
                    <a16:rowId xmlns:a16="http://schemas.microsoft.com/office/drawing/2014/main" val="10000"/>
                  </a:ext>
                </a:extLst>
              </a:tr>
              <a:tr h="1894967">
                <a:tc rowSpan="2">
                  <a:txBody>
                    <a:bodyPr/>
                    <a:lstStyle/>
                    <a:p>
                      <a:pPr algn="just"/>
                      <a:r>
                        <a:rPr lang="ro-RO" sz="1500" b="0" noProof="0" dirty="0"/>
                        <a:t>3.a.1 </a:t>
                      </a:r>
                    </a:p>
                    <a:p>
                      <a:pPr algn="just"/>
                      <a:r>
                        <a:rPr lang="ro-RO" sz="1500" b="0" noProof="0" dirty="0" err="1"/>
                        <a:t>Outreach</a:t>
                      </a:r>
                      <a:r>
                        <a:rPr lang="ro-RO" sz="1500" b="0" noProof="0" dirty="0"/>
                        <a:t> și activare / </a:t>
                      </a:r>
                      <a:r>
                        <a:rPr lang="ro-RO" sz="1500" b="0" noProof="0" dirty="0" err="1"/>
                        <a:t>funizarea</a:t>
                      </a:r>
                      <a:r>
                        <a:rPr lang="ro-RO" sz="1500" b="0" noProof="0" dirty="0"/>
                        <a:t> de măsuri active în servicii integrate</a:t>
                      </a:r>
                    </a:p>
                  </a:txBody>
                  <a:tcPr anchor="ctr"/>
                </a:tc>
                <a:tc rowSpan="2">
                  <a:txBody>
                    <a:bodyPr/>
                    <a:lstStyle/>
                    <a:p>
                      <a:pPr marL="285750" indent="-285750" algn="just">
                        <a:buFont typeface="Arial" panose="020B0604020202020204" pitchFamily="34" charset="0"/>
                        <a:buChar char="•"/>
                      </a:pPr>
                      <a:r>
                        <a:rPr lang="ro-RO" sz="1500" b="0" noProof="0" dirty="0"/>
                        <a:t>Identificare/înregistrare</a:t>
                      </a:r>
                      <a:r>
                        <a:rPr lang="ro-RO" sz="1500" b="0" baseline="0" noProof="0" dirty="0"/>
                        <a:t> inactivi;</a:t>
                      </a:r>
                    </a:p>
                    <a:p>
                      <a:pPr marL="285750" indent="-285750" algn="just">
                        <a:buFont typeface="Arial" panose="020B0604020202020204" pitchFamily="34" charset="0"/>
                        <a:buChar char="•"/>
                      </a:pPr>
                      <a:r>
                        <a:rPr lang="ro-RO" sz="1500" b="0" noProof="0" dirty="0"/>
                        <a:t>Informare/ consiliere/mediere;</a:t>
                      </a:r>
                    </a:p>
                    <a:p>
                      <a:pPr marL="285750" indent="-285750" algn="just">
                        <a:buFont typeface="Arial" panose="020B0604020202020204" pitchFamily="34" charset="0"/>
                        <a:buChar char="•"/>
                      </a:pPr>
                      <a:r>
                        <a:rPr lang="ro-RO" sz="1500" b="0" noProof="0" dirty="0"/>
                        <a:t>Instruire, formare competențe;</a:t>
                      </a:r>
                    </a:p>
                    <a:p>
                      <a:pPr marL="285750" indent="-285750" algn="just">
                        <a:buFont typeface="Arial" panose="020B0604020202020204" pitchFamily="34" charset="0"/>
                        <a:buChar char="•"/>
                      </a:pPr>
                      <a:r>
                        <a:rPr lang="ro-RO" sz="1500" b="0" noProof="0" dirty="0"/>
                        <a:t>Ucenicii, stagii, subvenții angajare;</a:t>
                      </a:r>
                    </a:p>
                    <a:p>
                      <a:pPr marL="285750" indent="-285750" algn="just">
                        <a:buFont typeface="Arial" panose="020B0604020202020204" pitchFamily="34" charset="0"/>
                        <a:buChar char="•"/>
                      </a:pPr>
                      <a:r>
                        <a:rPr lang="ro-RO" sz="1500" b="0" noProof="0" dirty="0"/>
                        <a:t>Pachete de măsuri de mobilitate;</a:t>
                      </a:r>
                    </a:p>
                    <a:p>
                      <a:pPr marL="285750" indent="-285750" algn="just">
                        <a:buFont typeface="Arial" panose="020B0604020202020204" pitchFamily="34" charset="0"/>
                        <a:buChar char="•"/>
                      </a:pPr>
                      <a:r>
                        <a:rPr lang="ro-RO" sz="1500" b="0" baseline="0" noProof="0" dirty="0"/>
                        <a:t>Acompaniere </a:t>
                      </a:r>
                      <a:r>
                        <a:rPr lang="ro-RO" sz="1500" b="0" baseline="0" noProof="0" dirty="0" err="1"/>
                        <a:t>socio</a:t>
                      </a:r>
                      <a:r>
                        <a:rPr lang="ro-RO" sz="1500" b="0" baseline="0" noProof="0" dirty="0"/>
                        <a:t>-profesională.</a:t>
                      </a:r>
                    </a:p>
                  </a:txBody>
                  <a:tcPr anchor="ctr"/>
                </a:tc>
                <a:tc rowSpan="3">
                  <a:txBody>
                    <a:bodyPr/>
                    <a:lstStyle/>
                    <a:p>
                      <a:pPr marL="0" indent="0" algn="just">
                        <a:buFont typeface="Arial" panose="020B0604020202020204" pitchFamily="34" charset="0"/>
                        <a:buNone/>
                      </a:pPr>
                      <a:r>
                        <a:rPr lang="ro-RO" sz="1200" b="0" noProof="0" dirty="0"/>
                        <a:t>Serviciul Public de Ocupare/</a:t>
                      </a:r>
                      <a:r>
                        <a:rPr lang="ro-RO" sz="1200" b="0" kern="1200" dirty="0">
                          <a:solidFill>
                            <a:schemeClr val="dk1"/>
                          </a:solidFill>
                          <a:latin typeface="+mn-lt"/>
                          <a:ea typeface="+mn-ea"/>
                          <a:cs typeface="+mn-cs"/>
                        </a:rPr>
                        <a:t>Furnizori de servicii de formare profesională, dezvoltare de competențe transversale/stimulare a ocupării forței de muncă</a:t>
                      </a:r>
                    </a:p>
                    <a:p>
                      <a:pPr marL="0" indent="0" algn="just">
                        <a:buFont typeface="Arial" panose="020B0604020202020204" pitchFamily="34" charset="0"/>
                        <a:buNone/>
                      </a:pPr>
                      <a:r>
                        <a:rPr lang="ro-RO" sz="1200" b="0" noProof="0" dirty="0"/>
                        <a:t>Persoane inactive, tineri cu vârsta de peste 30 ani, șomeri, șomeri de lungă durată, cu nivel redus de competențe, persoane cu dizabilități, persoane din comunități marginalizate, din zone rurale, persoane cu vârsta peste 55 de ani, persoane reîntoarse în țară, persoane aparținând minorităților, persoane eliberate din detenție, refugiați și persoane beneficiare ale unei forme de protecție internațională</a:t>
                      </a:r>
                    </a:p>
                  </a:txBody>
                  <a:tcPr anchor="ctr"/>
                </a:tc>
                <a:tc>
                  <a:txBody>
                    <a:bodyPr/>
                    <a:lstStyle/>
                    <a:p>
                      <a:pPr marL="285750" indent="-285750" algn="just">
                        <a:buFont typeface="Wingdings" panose="05000000000000000000" pitchFamily="2" charset="2"/>
                        <a:buChar char="§"/>
                      </a:pPr>
                      <a:r>
                        <a:rPr lang="en-US" sz="1500" b="0" kern="1200" noProof="0" dirty="0">
                          <a:solidFill>
                            <a:schemeClr val="dk1"/>
                          </a:solidFill>
                          <a:latin typeface="+mn-lt"/>
                          <a:ea typeface="+mn-ea"/>
                          <a:cs typeface="+mn-cs"/>
                        </a:rPr>
                        <a:t>171 mil euro </a:t>
                      </a:r>
                      <a:r>
                        <a:rPr lang="en-US" sz="1500" b="0" kern="1200" noProof="0" dirty="0" err="1">
                          <a:solidFill>
                            <a:schemeClr val="dk1"/>
                          </a:solidFill>
                          <a:latin typeface="+mn-lt"/>
                          <a:ea typeface="+mn-ea"/>
                          <a:cs typeface="+mn-cs"/>
                        </a:rPr>
                        <a:t>alocare</a:t>
                      </a:r>
                      <a:r>
                        <a:rPr lang="en-US" sz="1500" b="0" kern="1200" noProof="0" dirty="0">
                          <a:solidFill>
                            <a:schemeClr val="dk1"/>
                          </a:solidFill>
                          <a:latin typeface="+mn-lt"/>
                          <a:ea typeface="+mn-ea"/>
                          <a:cs typeface="+mn-cs"/>
                        </a:rPr>
                        <a:t> FSE+</a:t>
                      </a:r>
                    </a:p>
                    <a:p>
                      <a:pPr marL="285750" indent="-285750" algn="just">
                        <a:buFont typeface="Wingdings" panose="05000000000000000000" pitchFamily="2" charset="2"/>
                        <a:buChar char="§"/>
                      </a:pPr>
                      <a:r>
                        <a:rPr lang="en-US" sz="1500" b="0" kern="1200" noProof="0" dirty="0">
                          <a:solidFill>
                            <a:schemeClr val="dk1"/>
                          </a:solidFill>
                          <a:latin typeface="+mn-lt"/>
                          <a:ea typeface="+mn-ea"/>
                          <a:cs typeface="+mn-cs"/>
                        </a:rPr>
                        <a:t>52.8 mil euro </a:t>
                      </a:r>
                      <a:r>
                        <a:rPr lang="en-US" sz="1500" b="0" kern="1200" noProof="0" dirty="0" err="1">
                          <a:solidFill>
                            <a:schemeClr val="dk1"/>
                          </a:solidFill>
                          <a:latin typeface="+mn-lt"/>
                          <a:ea typeface="+mn-ea"/>
                          <a:cs typeface="+mn-cs"/>
                        </a:rPr>
                        <a:t>alocare</a:t>
                      </a:r>
                      <a:r>
                        <a:rPr lang="en-US" sz="1500" b="0" kern="1200" noProof="0" dirty="0">
                          <a:solidFill>
                            <a:schemeClr val="dk1"/>
                          </a:solidFill>
                          <a:latin typeface="+mn-lt"/>
                          <a:ea typeface="+mn-ea"/>
                          <a:cs typeface="+mn-cs"/>
                        </a:rPr>
                        <a:t> </a:t>
                      </a:r>
                      <a:r>
                        <a:rPr lang="en-US" sz="1500" b="0" kern="1200" noProof="0" dirty="0" err="1">
                          <a:solidFill>
                            <a:schemeClr val="dk1"/>
                          </a:solidFill>
                          <a:latin typeface="+mn-lt"/>
                          <a:ea typeface="+mn-ea"/>
                          <a:cs typeface="+mn-cs"/>
                        </a:rPr>
                        <a:t>buget</a:t>
                      </a:r>
                      <a:r>
                        <a:rPr lang="en-US" sz="1500" b="0" kern="1200" noProof="0" dirty="0">
                          <a:solidFill>
                            <a:schemeClr val="dk1"/>
                          </a:solidFill>
                          <a:latin typeface="+mn-lt"/>
                          <a:ea typeface="+mn-ea"/>
                          <a:cs typeface="+mn-cs"/>
                        </a:rPr>
                        <a:t> de stat</a:t>
                      </a:r>
                      <a:endParaRPr lang="ro-RO" sz="1500" b="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355306">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85750" indent="-285750" algn="just">
                        <a:buFont typeface="Arial" panose="020B0604020202020204" pitchFamily="34" charset="0"/>
                        <a:buChar char="•"/>
                      </a:pPr>
                      <a:r>
                        <a:rPr lang="en-US" sz="1500" b="0" kern="1200" noProof="0" dirty="0">
                          <a:solidFill>
                            <a:schemeClr val="dk1"/>
                          </a:solidFill>
                          <a:latin typeface="+mn-lt"/>
                          <a:ea typeface="+mn-ea"/>
                          <a:cs typeface="+mn-cs"/>
                        </a:rPr>
                        <a:t>36 mil euro </a:t>
                      </a:r>
                      <a:r>
                        <a:rPr lang="en-US" sz="1500" b="0" kern="1200" noProof="0" dirty="0" err="1">
                          <a:solidFill>
                            <a:schemeClr val="dk1"/>
                          </a:solidFill>
                          <a:latin typeface="+mn-lt"/>
                          <a:ea typeface="+mn-ea"/>
                          <a:cs typeface="+mn-cs"/>
                        </a:rPr>
                        <a:t>alocare</a:t>
                      </a:r>
                      <a:r>
                        <a:rPr lang="en-US" sz="1500" b="0" kern="1200" noProof="0" dirty="0">
                          <a:solidFill>
                            <a:schemeClr val="dk1"/>
                          </a:solidFill>
                          <a:latin typeface="+mn-lt"/>
                          <a:ea typeface="+mn-ea"/>
                          <a:cs typeface="+mn-cs"/>
                        </a:rPr>
                        <a:t> FSE+</a:t>
                      </a:r>
                    </a:p>
                    <a:p>
                      <a:pPr marL="285750" indent="-285750" algn="just">
                        <a:buFont typeface="Arial" panose="020B0604020202020204" pitchFamily="34" charset="0"/>
                        <a:buChar char="•"/>
                      </a:pPr>
                      <a:r>
                        <a:rPr lang="en-US" sz="1500" b="0" kern="1200" noProof="0" dirty="0">
                          <a:solidFill>
                            <a:schemeClr val="dk1"/>
                          </a:solidFill>
                          <a:latin typeface="+mn-lt"/>
                          <a:ea typeface="+mn-ea"/>
                          <a:cs typeface="+mn-cs"/>
                        </a:rPr>
                        <a:t>6.4 mil euro </a:t>
                      </a:r>
                      <a:r>
                        <a:rPr lang="en-US" sz="1500" b="0" kern="1200" noProof="0" dirty="0" err="1">
                          <a:solidFill>
                            <a:schemeClr val="dk1"/>
                          </a:solidFill>
                          <a:latin typeface="+mn-lt"/>
                          <a:ea typeface="+mn-ea"/>
                          <a:cs typeface="+mn-cs"/>
                        </a:rPr>
                        <a:t>alocare</a:t>
                      </a:r>
                      <a:r>
                        <a:rPr lang="en-US" sz="1500" b="0" kern="1200" noProof="0" dirty="0">
                          <a:solidFill>
                            <a:schemeClr val="dk1"/>
                          </a:solidFill>
                          <a:latin typeface="+mn-lt"/>
                          <a:ea typeface="+mn-ea"/>
                          <a:cs typeface="+mn-cs"/>
                        </a:rPr>
                        <a:t> </a:t>
                      </a:r>
                      <a:r>
                        <a:rPr lang="en-US" sz="1500" b="0" kern="1200" noProof="0" dirty="0" err="1">
                          <a:solidFill>
                            <a:schemeClr val="dk1"/>
                          </a:solidFill>
                          <a:latin typeface="+mn-lt"/>
                          <a:ea typeface="+mn-ea"/>
                          <a:cs typeface="+mn-cs"/>
                        </a:rPr>
                        <a:t>buget</a:t>
                      </a:r>
                      <a:r>
                        <a:rPr lang="en-US" sz="1500" b="0" kern="1200" noProof="0" dirty="0">
                          <a:solidFill>
                            <a:schemeClr val="dk1"/>
                          </a:solidFill>
                          <a:latin typeface="+mn-lt"/>
                          <a:ea typeface="+mn-ea"/>
                          <a:cs typeface="+mn-cs"/>
                        </a:rPr>
                        <a:t> de stat</a:t>
                      </a:r>
                      <a:endParaRPr lang="ro-RO" sz="1500" b="0" kern="1200" noProof="0" dirty="0">
                        <a:solidFill>
                          <a:schemeClr val="dk1"/>
                        </a:solidFill>
                        <a:latin typeface="+mn-lt"/>
                        <a:ea typeface="+mn-ea"/>
                        <a:cs typeface="+mn-cs"/>
                      </a:endParaRPr>
                    </a:p>
                  </a:txBody>
                  <a:tcPr anchor="ctr"/>
                </a:tc>
                <a:extLst>
                  <a:ext uri="{0D108BD9-81ED-4DB2-BD59-A6C34878D82A}">
                    <a16:rowId xmlns:a16="http://schemas.microsoft.com/office/drawing/2014/main" val="2055403015"/>
                  </a:ext>
                </a:extLst>
              </a:tr>
              <a:tr h="1539661">
                <a:tc>
                  <a:txBody>
                    <a:bodyPr/>
                    <a:lstStyle/>
                    <a:p>
                      <a:pPr algn="just"/>
                      <a:r>
                        <a:rPr lang="ro-RO" sz="1500" b="0" noProof="0" dirty="0"/>
                        <a:t>3.a.2.</a:t>
                      </a:r>
                      <a:r>
                        <a:rPr lang="ro-RO" sz="1500" b="0" baseline="0" noProof="0" dirty="0"/>
                        <a:t> </a:t>
                      </a:r>
                    </a:p>
                    <a:p>
                      <a:pPr algn="just"/>
                      <a:r>
                        <a:rPr lang="ro-RO" sz="1500" b="0" kern="1200" baseline="0" noProof="0" dirty="0">
                          <a:solidFill>
                            <a:schemeClr val="dk1"/>
                          </a:solidFill>
                          <a:effectLst/>
                          <a:latin typeface="+mn-lt"/>
                          <a:ea typeface="+mn-ea"/>
                          <a:cs typeface="+mn-cs"/>
                        </a:rPr>
                        <a:t>I</a:t>
                      </a:r>
                      <a:r>
                        <a:rPr lang="ro-RO" sz="1500" b="0" kern="1200" noProof="0" dirty="0">
                          <a:solidFill>
                            <a:schemeClr val="dk1"/>
                          </a:solidFill>
                          <a:effectLst/>
                          <a:latin typeface="+mn-lt"/>
                          <a:ea typeface="+mn-ea"/>
                          <a:cs typeface="+mn-cs"/>
                        </a:rPr>
                        <a:t>ntervenții integrate în zone cu deficit de forță de muncă și migrație sezonieră</a:t>
                      </a:r>
                      <a:endParaRPr lang="ro-RO" sz="1500" b="0" noProof="0" dirty="0"/>
                    </a:p>
                  </a:txBody>
                  <a:tcPr anchor="ctr"/>
                </a:tc>
                <a:tc>
                  <a:txBody>
                    <a:bodyPr/>
                    <a:lstStyle/>
                    <a:p>
                      <a:pPr marL="285750" indent="-285750" algn="just">
                        <a:buFont typeface="Arial" panose="020B0604020202020204" pitchFamily="34" charset="0"/>
                        <a:buChar char="•"/>
                      </a:pPr>
                      <a:r>
                        <a:rPr lang="ro-RO" sz="1500" b="0" noProof="0" dirty="0"/>
                        <a:t>Analize / studii pentru identificarea nevoilor de forță de muncă;</a:t>
                      </a:r>
                    </a:p>
                    <a:p>
                      <a:pPr marL="285750" indent="-285750" algn="just">
                        <a:buFont typeface="Arial" panose="020B0604020202020204" pitchFamily="34" charset="0"/>
                        <a:buChar char="•"/>
                      </a:pPr>
                      <a:r>
                        <a:rPr lang="ro-RO" sz="1500" b="0" noProof="0" dirty="0"/>
                        <a:t>Proiectare/furnizare intervenții pentru acoperire deficit forță de muncă în parteneriat cu comunitatea.</a:t>
                      </a:r>
                    </a:p>
                  </a:txBody>
                  <a:tcPr anchor="ct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16" name="Imagine 15">
            <a:extLst>
              <a:ext uri="{FF2B5EF4-FFF2-40B4-BE49-F238E27FC236}">
                <a16:creationId xmlns:a16="http://schemas.microsoft.com/office/drawing/2014/main" id="{849AF27E-D961-50D8-1F44-17AD4B318BB4}"/>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2" name="Imagine 1">
            <a:extLst>
              <a:ext uri="{FF2B5EF4-FFF2-40B4-BE49-F238E27FC236}">
                <a16:creationId xmlns:a16="http://schemas.microsoft.com/office/drawing/2014/main" id="{B91F03C4-0132-1CC2-05EF-E3E251986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183519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9" y="1424400"/>
            <a:ext cx="10499771"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3  Creșterea accesului pe piața muncii pentru toți</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85009021"/>
              </p:ext>
            </p:extLst>
          </p:nvPr>
        </p:nvGraphicFramePr>
        <p:xfrm>
          <a:off x="682349" y="2071171"/>
          <a:ext cx="10499770" cy="3428819"/>
        </p:xfrm>
        <a:graphic>
          <a:graphicData uri="http://schemas.openxmlformats.org/drawingml/2006/table">
            <a:tbl>
              <a:tblPr firstRow="1" bandRow="1">
                <a:tableStyleId>{93296810-A885-4BE3-A3E7-6D5BEEA58F35}</a:tableStyleId>
              </a:tblPr>
              <a:tblGrid>
                <a:gridCol w="2447090">
                  <a:extLst>
                    <a:ext uri="{9D8B030D-6E8A-4147-A177-3AD203B41FA5}">
                      <a16:colId xmlns:a16="http://schemas.microsoft.com/office/drawing/2014/main" val="20000"/>
                    </a:ext>
                  </a:extLst>
                </a:gridCol>
                <a:gridCol w="3310542">
                  <a:extLst>
                    <a:ext uri="{9D8B030D-6E8A-4147-A177-3AD203B41FA5}">
                      <a16:colId xmlns:a16="http://schemas.microsoft.com/office/drawing/2014/main" val="20001"/>
                    </a:ext>
                  </a:extLst>
                </a:gridCol>
                <a:gridCol w="2371069">
                  <a:extLst>
                    <a:ext uri="{9D8B030D-6E8A-4147-A177-3AD203B41FA5}">
                      <a16:colId xmlns:a16="http://schemas.microsoft.com/office/drawing/2014/main" val="20002"/>
                    </a:ext>
                  </a:extLst>
                </a:gridCol>
                <a:gridCol w="2371069">
                  <a:extLst>
                    <a:ext uri="{9D8B030D-6E8A-4147-A177-3AD203B41FA5}">
                      <a16:colId xmlns:a16="http://schemas.microsoft.com/office/drawing/2014/main" val="1717822419"/>
                    </a:ext>
                  </a:extLst>
                </a:gridCol>
              </a:tblGrid>
              <a:tr h="563699">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Categorii de beneficiari/</a:t>
                      </a:r>
                    </a:p>
                    <a:p>
                      <a:pPr algn="ctr"/>
                      <a:r>
                        <a:rPr lang="ro-RO" sz="1500" b="1" noProof="0" dirty="0"/>
                        <a:t>Grupuri</a:t>
                      </a:r>
                      <a:r>
                        <a:rPr lang="ro-RO" sz="1500" b="1" baseline="0" noProof="0" dirty="0"/>
                        <a:t> ț</a:t>
                      </a:r>
                      <a:r>
                        <a:rPr lang="ro-RO" sz="1500" b="1" noProof="0" dirty="0"/>
                        <a:t>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a:t>
                      </a:r>
                      <a:endParaRPr lang="ro-RO" sz="1500" b="1" i="0" noProof="0" dirty="0">
                        <a:latin typeface="+mn-lt"/>
                      </a:endParaRPr>
                    </a:p>
                    <a:p>
                      <a:pPr algn="ctr"/>
                      <a:endParaRPr lang="ro-RO" sz="1500" b="1" noProof="0" dirty="0"/>
                    </a:p>
                  </a:txBody>
                  <a:tcPr anchor="ctr"/>
                </a:tc>
                <a:extLst>
                  <a:ext uri="{0D108BD9-81ED-4DB2-BD59-A6C34878D82A}">
                    <a16:rowId xmlns:a16="http://schemas.microsoft.com/office/drawing/2014/main" val="10000"/>
                  </a:ext>
                </a:extLst>
              </a:tr>
              <a:tr h="1894967">
                <a:tc>
                  <a:txBody>
                    <a:bodyPr/>
                    <a:lstStyle/>
                    <a:p>
                      <a:r>
                        <a:rPr lang="en-US" sz="1500" b="0" kern="1200" noProof="0" dirty="0">
                          <a:solidFill>
                            <a:schemeClr val="dk1"/>
                          </a:solidFill>
                          <a:latin typeface="+mn-lt"/>
                          <a:ea typeface="+mn-ea"/>
                          <a:cs typeface="+mn-cs"/>
                        </a:rPr>
                        <a:t>3.c.1 – 3.c.3 </a:t>
                      </a:r>
                      <a:r>
                        <a:rPr lang="ro-RO" sz="1500" b="0" kern="1200" dirty="0">
                          <a:solidFill>
                            <a:schemeClr val="dk1"/>
                          </a:solidFill>
                          <a:latin typeface="+mn-lt"/>
                          <a:ea typeface="+mn-ea"/>
                          <a:cs typeface="+mn-cs"/>
                        </a:rPr>
                        <a:t>Sprijin acordat angajatorilor/ consorțiilor de angajatori pentru amenajarea unor spații destinate supravegherii și îngrijirii copiilor cu vârstă preșcolară (0-6 ani) sau pentru crearea de parteneriate cu entități specializate care oferă servicii de îngrijire copii</a:t>
                      </a:r>
                      <a:endParaRPr lang="ro-RO" sz="1500" b="0" kern="1200" noProof="0" dirty="0">
                        <a:solidFill>
                          <a:schemeClr val="dk1"/>
                        </a:solidFill>
                        <a:latin typeface="+mn-lt"/>
                        <a:ea typeface="+mn-ea"/>
                        <a:cs typeface="+mn-cs"/>
                      </a:endParaRPr>
                    </a:p>
                  </a:txBody>
                  <a:tcPr anchor="ctr"/>
                </a:tc>
                <a:tc>
                  <a:txBody>
                    <a:bodyPr/>
                    <a:lstStyle/>
                    <a:p>
                      <a:pPr marL="285750" indent="-285750" algn="just">
                        <a:buFont typeface="Arial" panose="020B0604020202020204" pitchFamily="34" charset="0"/>
                        <a:buChar char="•"/>
                      </a:pPr>
                      <a:r>
                        <a:rPr lang="ro-RO" sz="1300" b="0" kern="1200" baseline="0" noProof="0" dirty="0">
                          <a:solidFill>
                            <a:schemeClr val="dk1"/>
                          </a:solidFill>
                          <a:latin typeface="+mn-lt"/>
                          <a:ea typeface="+mn-ea"/>
                          <a:cs typeface="+mn-cs"/>
                        </a:rPr>
                        <a:t>Sprijin acordat inteprinderilor pe loc de muncă ocupat de femei pentru asigurarea condițiilor de îngrijire a copilului (0-6) pe perioada în care persoana lucrează</a:t>
                      </a:r>
                    </a:p>
                    <a:p>
                      <a:pPr marL="285750" indent="-285750" algn="just">
                        <a:buFont typeface="Arial" panose="020B0604020202020204" pitchFamily="34" charset="0"/>
                        <a:buChar char="•"/>
                      </a:pPr>
                      <a:r>
                        <a:rPr lang="ro-RO" sz="1300" b="0" kern="1200" baseline="0" dirty="0">
                          <a:solidFill>
                            <a:schemeClr val="dk1"/>
                          </a:solidFill>
                          <a:latin typeface="+mn-lt"/>
                          <a:ea typeface="+mn-ea"/>
                          <a:cs typeface="+mn-cs"/>
                        </a:rPr>
                        <a:t>Stimularea angajatorilor pentru utilizarea unor forme de muncă noi sau flexibile, prin subvenționarea angajării</a:t>
                      </a:r>
                    </a:p>
                    <a:p>
                      <a:pPr marL="285750" indent="-285750" algn="just">
                        <a:buFont typeface="Arial" panose="020B0604020202020204" pitchFamily="34" charset="0"/>
                        <a:buChar char="•"/>
                      </a:pPr>
                      <a:r>
                        <a:rPr lang="ro-RO" sz="1300" b="0" kern="1200" baseline="0" dirty="0">
                          <a:solidFill>
                            <a:schemeClr val="dk1"/>
                          </a:solidFill>
                          <a:latin typeface="+mn-lt"/>
                          <a:ea typeface="+mn-ea"/>
                          <a:cs typeface="+mn-cs"/>
                        </a:rPr>
                        <a:t>Programe de dezvoltare personală pentru femei, consiliere vocațională, continuare/reintegrare în sistemul de învățământ, asigurare de măsuri de angajare, consiliere, formare, acompaniere în vederea inserției/reinserției socio-profesionale</a:t>
                      </a:r>
                      <a:endParaRPr lang="ro-RO" sz="1300" b="0" kern="1200" baseline="0" noProof="0" dirty="0">
                        <a:solidFill>
                          <a:schemeClr val="dk1"/>
                        </a:solidFill>
                        <a:latin typeface="+mn-lt"/>
                        <a:ea typeface="+mn-ea"/>
                        <a:cs typeface="+mn-cs"/>
                      </a:endParaRPr>
                    </a:p>
                  </a:txBody>
                  <a:tcPr anchor="ctr"/>
                </a:tc>
                <a:tc>
                  <a:txBody>
                    <a:bodyPr/>
                    <a:lstStyle/>
                    <a:p>
                      <a:pPr marL="0" indent="0" algn="just">
                        <a:buFont typeface="Arial" panose="020B0604020202020204" pitchFamily="34" charset="0"/>
                        <a:buNone/>
                      </a:pPr>
                      <a:endParaRPr lang="ro-RO" sz="1300" b="0" kern="1200" baseline="0" dirty="0">
                        <a:solidFill>
                          <a:schemeClr val="dk1"/>
                        </a:solidFill>
                        <a:latin typeface="+mn-lt"/>
                        <a:ea typeface="+mn-ea"/>
                        <a:cs typeface="+mn-cs"/>
                      </a:endParaRPr>
                    </a:p>
                    <a:p>
                      <a:pPr marL="0" indent="0" algn="just">
                        <a:buFont typeface="Arial" panose="020B0604020202020204" pitchFamily="34" charset="0"/>
                        <a:buNone/>
                      </a:pPr>
                      <a:r>
                        <a:rPr lang="ro-RO" sz="1300" b="0" kern="1200" baseline="0" dirty="0">
                          <a:solidFill>
                            <a:schemeClr val="dk1"/>
                          </a:solidFill>
                          <a:latin typeface="+mn-lt"/>
                          <a:ea typeface="+mn-ea"/>
                          <a:cs typeface="+mn-cs"/>
                        </a:rPr>
                        <a:t>Serviciul Public de Ocupare (ANOFM/AJOFM)/Furnizori autorizați de stimulare a ocupării forței de muncă/Organizații sindicale si patronale/</a:t>
                      </a: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Femei inactive, șomere, șomere de lungă durată, femei angajate, inclusiv femei refugiate</a:t>
                      </a: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Persoane angajate, angajatori</a:t>
                      </a:r>
                      <a:endParaRPr lang="en-US" sz="1300" b="0" kern="1200" baseline="0" dirty="0">
                        <a:solidFill>
                          <a:schemeClr val="dk1"/>
                        </a:solidFill>
                        <a:latin typeface="+mn-lt"/>
                        <a:ea typeface="+mn-ea"/>
                        <a:cs typeface="+mn-cs"/>
                      </a:endParaRPr>
                    </a:p>
                    <a:p>
                      <a:pPr marL="0" indent="0" algn="just">
                        <a:buFont typeface="Arial" panose="020B0604020202020204" pitchFamily="34" charset="0"/>
                        <a:buNone/>
                      </a:pPr>
                      <a:endParaRPr lang="ro-RO" sz="1300" b="0" kern="1200" baseline="0" noProof="0" dirty="0">
                        <a:solidFill>
                          <a:schemeClr val="dk1"/>
                        </a:solidFill>
                        <a:latin typeface="+mn-lt"/>
                        <a:ea typeface="+mn-ea"/>
                        <a:cs typeface="+mn-cs"/>
                      </a:endParaRPr>
                    </a:p>
                  </a:txBody>
                  <a:tcPr anchor="ctr"/>
                </a:tc>
                <a:tc>
                  <a:txBody>
                    <a:bodyPr/>
                    <a:lstStyle/>
                    <a:p>
                      <a:pPr marL="285750" indent="-285750">
                        <a:buFont typeface="Wingdings" panose="05000000000000000000" pitchFamily="2" charset="2"/>
                        <a:buChar char="§"/>
                      </a:pPr>
                      <a:r>
                        <a:rPr lang="en-US" sz="1500" b="0" noProof="0" dirty="0"/>
                        <a:t>34.85 mil euro </a:t>
                      </a:r>
                      <a:r>
                        <a:rPr lang="en-US" sz="1500" b="0" noProof="0" dirty="0" err="1"/>
                        <a:t>alocare</a:t>
                      </a:r>
                      <a:r>
                        <a:rPr lang="en-US" sz="1500" b="0" noProof="0" dirty="0"/>
                        <a:t> FSE+</a:t>
                      </a:r>
                    </a:p>
                    <a:p>
                      <a:pPr marL="285750" indent="-285750">
                        <a:buFont typeface="Wingdings" panose="05000000000000000000" pitchFamily="2" charset="2"/>
                        <a:buChar char="§"/>
                      </a:pPr>
                      <a:r>
                        <a:rPr lang="en-US" sz="1500" b="0" noProof="0" dirty="0"/>
                        <a:t>6.15 mil euro </a:t>
                      </a:r>
                      <a:r>
                        <a:rPr lang="en-US" sz="1500" b="0" noProof="0" dirty="0" err="1"/>
                        <a:t>alocare</a:t>
                      </a:r>
                      <a:r>
                        <a:rPr lang="en-US" sz="1500" b="0" noProof="0" dirty="0"/>
                        <a:t> BS</a:t>
                      </a:r>
                      <a:endParaRPr lang="ro-RO" sz="1500" b="0" noProof="0" dirty="0"/>
                    </a:p>
                  </a:txBody>
                  <a:tcPr anchor="ctr"/>
                </a:tc>
                <a:extLst>
                  <a:ext uri="{0D108BD9-81ED-4DB2-BD59-A6C34878D82A}">
                    <a16:rowId xmlns:a16="http://schemas.microsoft.com/office/drawing/2014/main" val="10001"/>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16" name="Imagine 15">
            <a:extLst>
              <a:ext uri="{FF2B5EF4-FFF2-40B4-BE49-F238E27FC236}">
                <a16:creationId xmlns:a16="http://schemas.microsoft.com/office/drawing/2014/main" id="{849AF27E-D961-50D8-1F44-17AD4B318BB4}"/>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2" name="Imagine 1">
            <a:extLst>
              <a:ext uri="{FF2B5EF4-FFF2-40B4-BE49-F238E27FC236}">
                <a16:creationId xmlns:a16="http://schemas.microsoft.com/office/drawing/2014/main" id="{B91F03C4-0132-1CC2-05EF-E3E251986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45502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0ED8AAB3-C4B9-4150-9BE4-BAF0CF887882}"/>
              </a:ext>
            </a:extLst>
          </p:cNvPr>
          <p:cNvSpPr/>
          <p:nvPr/>
        </p:nvSpPr>
        <p:spPr bwMode="gray">
          <a:xfrm>
            <a:off x="682349" y="1424400"/>
            <a:ext cx="10499771" cy="503784"/>
          </a:xfrm>
          <a:prstGeom prst="snip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ro-RO" b="1" dirty="0">
                <a:solidFill>
                  <a:schemeClr val="bg1"/>
                </a:solidFill>
              </a:rPr>
              <a:t>Prioritatea  3  Creșterea accesului pe piața muncii pentru toți</a:t>
            </a:r>
            <a:endParaRPr lang="en-US"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57065905"/>
              </p:ext>
            </p:extLst>
          </p:nvPr>
        </p:nvGraphicFramePr>
        <p:xfrm>
          <a:off x="682349" y="2071171"/>
          <a:ext cx="10499770" cy="5273040"/>
        </p:xfrm>
        <a:graphic>
          <a:graphicData uri="http://schemas.openxmlformats.org/drawingml/2006/table">
            <a:tbl>
              <a:tblPr firstRow="1" bandRow="1">
                <a:tableStyleId>{93296810-A885-4BE3-A3E7-6D5BEEA58F35}</a:tableStyleId>
              </a:tblPr>
              <a:tblGrid>
                <a:gridCol w="2447090">
                  <a:extLst>
                    <a:ext uri="{9D8B030D-6E8A-4147-A177-3AD203B41FA5}">
                      <a16:colId xmlns:a16="http://schemas.microsoft.com/office/drawing/2014/main" val="20000"/>
                    </a:ext>
                  </a:extLst>
                </a:gridCol>
                <a:gridCol w="3310542">
                  <a:extLst>
                    <a:ext uri="{9D8B030D-6E8A-4147-A177-3AD203B41FA5}">
                      <a16:colId xmlns:a16="http://schemas.microsoft.com/office/drawing/2014/main" val="20001"/>
                    </a:ext>
                  </a:extLst>
                </a:gridCol>
                <a:gridCol w="2636286">
                  <a:extLst>
                    <a:ext uri="{9D8B030D-6E8A-4147-A177-3AD203B41FA5}">
                      <a16:colId xmlns:a16="http://schemas.microsoft.com/office/drawing/2014/main" val="20002"/>
                    </a:ext>
                  </a:extLst>
                </a:gridCol>
                <a:gridCol w="2105852">
                  <a:extLst>
                    <a:ext uri="{9D8B030D-6E8A-4147-A177-3AD203B41FA5}">
                      <a16:colId xmlns:a16="http://schemas.microsoft.com/office/drawing/2014/main" val="1717822419"/>
                    </a:ext>
                  </a:extLst>
                </a:gridCol>
              </a:tblGrid>
              <a:tr h="534934">
                <a:tc>
                  <a:txBody>
                    <a:bodyPr/>
                    <a:lstStyle/>
                    <a:p>
                      <a:pPr algn="ctr"/>
                      <a:r>
                        <a:rPr lang="ro-RO" sz="1500" b="1" noProof="0" dirty="0"/>
                        <a:t>Acțiune</a:t>
                      </a:r>
                    </a:p>
                  </a:txBody>
                  <a:tcPr anchor="ctr"/>
                </a:tc>
                <a:tc>
                  <a:txBody>
                    <a:bodyPr/>
                    <a:lstStyle/>
                    <a:p>
                      <a:pPr algn="ctr"/>
                      <a:r>
                        <a:rPr lang="ro-RO" sz="1500" b="1" noProof="0" dirty="0"/>
                        <a:t>Exemple de investiții vizate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500" b="1" noProof="0" dirty="0"/>
                        <a:t>Categorii de beneficiari/</a:t>
                      </a:r>
                    </a:p>
                    <a:p>
                      <a:pPr algn="ctr"/>
                      <a:r>
                        <a:rPr lang="ro-RO" sz="1500" b="1" noProof="0" dirty="0"/>
                        <a:t>Grupuri</a:t>
                      </a:r>
                      <a:r>
                        <a:rPr lang="ro-RO" sz="1500" b="1" baseline="0" noProof="0" dirty="0"/>
                        <a:t> ț</a:t>
                      </a:r>
                      <a:r>
                        <a:rPr lang="ro-RO" sz="1500" b="1" noProof="0" dirty="0"/>
                        <a:t>intă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noProof="0" dirty="0" err="1">
                          <a:latin typeface="+mn-lt"/>
                        </a:rPr>
                        <a:t>Alocare</a:t>
                      </a:r>
                      <a:r>
                        <a:rPr lang="en-US" sz="1500" b="1" i="0" noProof="0" dirty="0">
                          <a:latin typeface="+mn-lt"/>
                        </a:rPr>
                        <a:t> </a:t>
                      </a:r>
                      <a:r>
                        <a:rPr lang="en-US" sz="1500" b="1" i="0" noProof="0" dirty="0" err="1">
                          <a:latin typeface="+mn-lt"/>
                        </a:rPr>
                        <a:t>financiara</a:t>
                      </a:r>
                      <a:endParaRPr lang="ro-RO" sz="1500" b="1" i="0" noProof="0" dirty="0">
                        <a:latin typeface="+mn-lt"/>
                      </a:endParaRPr>
                    </a:p>
                    <a:p>
                      <a:pPr algn="ctr"/>
                      <a:endParaRPr lang="ro-RO" sz="1500" b="1" noProof="0" dirty="0"/>
                    </a:p>
                  </a:txBody>
                  <a:tcPr anchor="ctr"/>
                </a:tc>
                <a:extLst>
                  <a:ext uri="{0D108BD9-81ED-4DB2-BD59-A6C34878D82A}">
                    <a16:rowId xmlns:a16="http://schemas.microsoft.com/office/drawing/2014/main" val="10000"/>
                  </a:ext>
                </a:extLst>
              </a:tr>
              <a:tr h="4483317">
                <a:tc>
                  <a:txBody>
                    <a:bodyPr/>
                    <a:lstStyle/>
                    <a:p>
                      <a:r>
                        <a:rPr lang="en-US" sz="1500" b="0" kern="1200" dirty="0">
                          <a:solidFill>
                            <a:schemeClr val="dk1"/>
                          </a:solidFill>
                          <a:latin typeface="+mn-lt"/>
                          <a:ea typeface="+mn-ea"/>
                          <a:cs typeface="+mn-cs"/>
                        </a:rPr>
                        <a:t>3.d.1 – 3.d.4 </a:t>
                      </a:r>
                      <a:r>
                        <a:rPr lang="ro-RO" sz="1500" b="0" kern="1200" dirty="0">
                          <a:solidFill>
                            <a:schemeClr val="dk1"/>
                          </a:solidFill>
                          <a:latin typeface="+mn-lt"/>
                          <a:ea typeface="+mn-ea"/>
                          <a:cs typeface="+mn-cs"/>
                        </a:rPr>
                        <a:t>Măsuri de sprijin pentru adaptarea la schimbare a angajaților și angajatorilor și sprijinirea tranzițiilor pe piața muncii</a:t>
                      </a:r>
                      <a:endParaRPr lang="en-US" sz="1500" b="0" kern="1200" dirty="0">
                        <a:solidFill>
                          <a:schemeClr val="dk1"/>
                        </a:solidFill>
                        <a:latin typeface="+mn-lt"/>
                        <a:ea typeface="+mn-ea"/>
                        <a:cs typeface="+mn-cs"/>
                      </a:endParaRPr>
                    </a:p>
                  </a:txBody>
                  <a:tcPr anchor="ctr"/>
                </a:tc>
                <a:tc>
                  <a:txBody>
                    <a:bodyPr/>
                    <a:lstStyle/>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facilitarea procesului de outplacement, respectiv tranziția către noi locuri de muncă a lucrătorilor care urmează să fie disponibilizați/ concediați/ a foștilor sportivi de performanță, </a:t>
                      </a: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sprijin pentru participarea la programe de formare </a:t>
                      </a: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sprijin acordat angajatorilor pentru desfășurarea activității în regim de telemuncă sau muncă la domiciliu</a:t>
                      </a:r>
                      <a:endParaRPr lang="en-US" sz="1300" b="0" kern="1200" baseline="0" dirty="0">
                        <a:solidFill>
                          <a:schemeClr val="dk1"/>
                        </a:solidFill>
                        <a:latin typeface="+mn-lt"/>
                        <a:ea typeface="+mn-ea"/>
                        <a:cs typeface="+mn-cs"/>
                      </a:endParaRP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sprijin oferit oferit lucrătorilor și angajatorilor pentru dezvoltarea colaborării om-mașină (automatizare, robotizare, locuri de muncă flexibile și conectate)</a:t>
                      </a:r>
                      <a:endParaRPr lang="en-US" sz="1300" b="0" kern="1200" baseline="0" dirty="0">
                        <a:solidFill>
                          <a:schemeClr val="dk1"/>
                        </a:solidFill>
                        <a:latin typeface="+mn-lt"/>
                        <a:ea typeface="+mn-ea"/>
                        <a:cs typeface="+mn-cs"/>
                      </a:endParaRP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sprijin pentru întreprinderile a căror activitate este afectată direct/indirect ca urmare a unor crize sistemice/ sectoriale, a unor situații excepționale sau declarării stării de urgență /alertă etc. (ex. pandemii, calamități naturale, conflict armat etc ), inclusiv subvenții; </a:t>
                      </a:r>
                      <a:endParaRPr lang="en-US" sz="1300" b="0" kern="1200" baseline="0" dirty="0">
                        <a:solidFill>
                          <a:schemeClr val="dk1"/>
                        </a:solidFill>
                        <a:latin typeface="+mn-lt"/>
                        <a:ea typeface="+mn-ea"/>
                        <a:cs typeface="+mn-cs"/>
                      </a:endParaRPr>
                    </a:p>
                    <a:p>
                      <a:pPr marL="285750" indent="-285750">
                        <a:buFont typeface="Arial" panose="020B0604020202020204" pitchFamily="34" charset="0"/>
                        <a:buChar char="•"/>
                      </a:pPr>
                      <a:endParaRPr lang="en-US" dirty="0"/>
                    </a:p>
                  </a:txBody>
                  <a:tcPr anchor="ctr"/>
                </a:tc>
                <a:tc>
                  <a:txBody>
                    <a:bodyPr/>
                    <a:lstStyle/>
                    <a:p>
                      <a:pPr algn="just"/>
                      <a:r>
                        <a:rPr lang="ro-RO" sz="1300" b="0" kern="1200" baseline="0" dirty="0">
                          <a:solidFill>
                            <a:schemeClr val="dk1"/>
                          </a:solidFill>
                          <a:latin typeface="+mn-lt"/>
                          <a:ea typeface="+mn-ea"/>
                          <a:cs typeface="+mn-cs"/>
                        </a:rPr>
                        <a:t>Furnizori autorizați de stimulare a ocupării forței de muncă/Organizații sindicale si patronale</a:t>
                      </a:r>
                    </a:p>
                    <a:p>
                      <a:pPr algn="just"/>
                      <a:endParaRPr lang="ro-RO" sz="1300" b="0" kern="1200" baseline="0" dirty="0">
                        <a:solidFill>
                          <a:schemeClr val="dk1"/>
                        </a:solidFill>
                        <a:latin typeface="+mn-lt"/>
                        <a:ea typeface="+mn-ea"/>
                        <a:cs typeface="+mn-cs"/>
                      </a:endParaRP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Persoane angajate, angajatori, personal specializat in management resurse umane, antreprenori, </a:t>
                      </a:r>
                      <a:endParaRPr lang="en-US" sz="1300" b="0" kern="1200" baseline="0" dirty="0">
                        <a:solidFill>
                          <a:schemeClr val="dk1"/>
                        </a:solidFill>
                        <a:latin typeface="+mn-lt"/>
                        <a:ea typeface="+mn-ea"/>
                        <a:cs typeface="+mn-cs"/>
                      </a:endParaRP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Persoane care au fost în șomaj tehnic, cu contractul de muncă suspendat, angajați ai întreprinderilor din sectoare economice în dificultate, profesioniști și cei care au încheiate convenții individuale de muncă</a:t>
                      </a:r>
                      <a:endParaRPr lang="en-US" sz="1300" b="0" kern="1200" baseline="0" dirty="0">
                        <a:solidFill>
                          <a:schemeClr val="dk1"/>
                        </a:solidFill>
                        <a:latin typeface="+mn-lt"/>
                        <a:ea typeface="+mn-ea"/>
                        <a:cs typeface="+mn-cs"/>
                      </a:endParaRP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Persoane angajate cu risc de disponibilizare/ concediere</a:t>
                      </a:r>
                      <a:endParaRPr lang="en-US" sz="1300" b="0" kern="1200" baseline="0" dirty="0">
                        <a:solidFill>
                          <a:schemeClr val="dk1"/>
                        </a:solidFill>
                        <a:latin typeface="+mn-lt"/>
                        <a:ea typeface="+mn-ea"/>
                        <a:cs typeface="+mn-cs"/>
                      </a:endParaRPr>
                    </a:p>
                    <a:p>
                      <a:pPr marL="285750" lvl="0" indent="-285750" algn="just">
                        <a:buFont typeface="Arial" panose="020B0604020202020204" pitchFamily="34" charset="0"/>
                        <a:buChar char="•"/>
                      </a:pPr>
                      <a:r>
                        <a:rPr lang="ro-RO" sz="1300" b="0" kern="1200" baseline="0" dirty="0">
                          <a:solidFill>
                            <a:schemeClr val="dk1"/>
                          </a:solidFill>
                          <a:latin typeface="+mn-lt"/>
                          <a:ea typeface="+mn-ea"/>
                          <a:cs typeface="+mn-cs"/>
                        </a:rPr>
                        <a:t>Foști sportivi de performanță</a:t>
                      </a:r>
                      <a:endParaRPr lang="en-US" sz="1300" b="0" kern="1200" baseline="0" dirty="0">
                        <a:solidFill>
                          <a:schemeClr val="dk1"/>
                        </a:solidFill>
                        <a:latin typeface="+mn-lt"/>
                        <a:ea typeface="+mn-ea"/>
                        <a:cs typeface="+mn-cs"/>
                      </a:endParaRPr>
                    </a:p>
                    <a:p>
                      <a:pPr marL="285750" indent="-285750" algn="just">
                        <a:buFont typeface="Arial" panose="020B0604020202020204" pitchFamily="34" charset="0"/>
                        <a:buChar char="•"/>
                      </a:pPr>
                      <a:r>
                        <a:rPr lang="ro-RO" sz="1300" b="0" kern="1200" baseline="0" dirty="0">
                          <a:solidFill>
                            <a:schemeClr val="dk1"/>
                          </a:solidFill>
                          <a:latin typeface="+mn-lt"/>
                          <a:ea typeface="+mn-ea"/>
                          <a:cs typeface="+mn-cs"/>
                        </a:rPr>
                        <a:t>Lucrători vârstnici 55+</a:t>
                      </a:r>
                      <a:endParaRPr lang="en-US" sz="1300" b="0" kern="1200" baseline="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500" b="0" kern="1200" noProof="0" dirty="0">
                          <a:solidFill>
                            <a:schemeClr val="dk1"/>
                          </a:solidFill>
                          <a:latin typeface="+mn-lt"/>
                          <a:ea typeface="+mn-ea"/>
                          <a:cs typeface="+mn-cs"/>
                        </a:rPr>
                        <a:t>75.7 mil euro </a:t>
                      </a:r>
                      <a:r>
                        <a:rPr lang="en-US" sz="1500" b="0" kern="1200" noProof="0" dirty="0" err="1">
                          <a:solidFill>
                            <a:schemeClr val="dk1"/>
                          </a:solidFill>
                          <a:latin typeface="+mn-lt"/>
                          <a:ea typeface="+mn-ea"/>
                          <a:cs typeface="+mn-cs"/>
                        </a:rPr>
                        <a:t>alocare</a:t>
                      </a:r>
                      <a:r>
                        <a:rPr lang="en-US" sz="1500" b="0" kern="1200" noProof="0" dirty="0">
                          <a:solidFill>
                            <a:schemeClr val="dk1"/>
                          </a:solidFill>
                          <a:latin typeface="+mn-lt"/>
                          <a:ea typeface="+mn-ea"/>
                          <a:cs typeface="+mn-cs"/>
                        </a:rPr>
                        <a:t> FSE+</a:t>
                      </a:r>
                    </a:p>
                    <a:p>
                      <a:pPr marL="285750" indent="-285750">
                        <a:buFont typeface="Arial" panose="020B0604020202020204" pitchFamily="34" charset="0"/>
                        <a:buChar char="•"/>
                      </a:pPr>
                      <a:r>
                        <a:rPr lang="en-US" sz="1500" b="0" kern="1200" noProof="0" dirty="0">
                          <a:solidFill>
                            <a:schemeClr val="dk1"/>
                          </a:solidFill>
                          <a:latin typeface="+mn-lt"/>
                          <a:ea typeface="+mn-ea"/>
                          <a:cs typeface="+mn-cs"/>
                        </a:rPr>
                        <a:t>13.36 mil euro </a:t>
                      </a:r>
                      <a:r>
                        <a:rPr lang="en-US" sz="1500" b="0" kern="1200" noProof="0" dirty="0" err="1">
                          <a:solidFill>
                            <a:schemeClr val="dk1"/>
                          </a:solidFill>
                          <a:latin typeface="+mn-lt"/>
                          <a:ea typeface="+mn-ea"/>
                          <a:cs typeface="+mn-cs"/>
                        </a:rPr>
                        <a:t>alocare</a:t>
                      </a:r>
                      <a:r>
                        <a:rPr lang="en-US" sz="1500" b="0" kern="1200" noProof="0" dirty="0">
                          <a:solidFill>
                            <a:schemeClr val="dk1"/>
                          </a:solidFill>
                          <a:latin typeface="+mn-lt"/>
                          <a:ea typeface="+mn-ea"/>
                          <a:cs typeface="+mn-cs"/>
                        </a:rPr>
                        <a:t> BS</a:t>
                      </a:r>
                      <a:endParaRPr lang="ro-RO" sz="1500" b="0" kern="1200" noProof="0" dirty="0">
                        <a:solidFill>
                          <a:schemeClr val="dk1"/>
                        </a:solidFill>
                        <a:latin typeface="+mn-lt"/>
                        <a:ea typeface="+mn-ea"/>
                        <a:cs typeface="+mn-cs"/>
                      </a:endParaRPr>
                    </a:p>
                  </a:txBody>
                  <a:tcPr anchor="ctr"/>
                </a:tc>
                <a:extLst>
                  <a:ext uri="{0D108BD9-81ED-4DB2-BD59-A6C34878D82A}">
                    <a16:rowId xmlns:a16="http://schemas.microsoft.com/office/drawing/2014/main" val="2055403015"/>
                  </a:ext>
                </a:extLst>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17416" y="354228"/>
            <a:ext cx="4142205" cy="590550"/>
          </a:xfrm>
          <a:prstGeom prst="rect">
            <a:avLst/>
          </a:prstGeom>
          <a:noFill/>
          <a:ln>
            <a:noFill/>
          </a:ln>
        </p:spPr>
      </p:pic>
      <p:pic>
        <p:nvPicPr>
          <p:cNvPr id="16" name="Imagine 15">
            <a:extLst>
              <a:ext uri="{FF2B5EF4-FFF2-40B4-BE49-F238E27FC236}">
                <a16:creationId xmlns:a16="http://schemas.microsoft.com/office/drawing/2014/main" id="{849AF27E-D961-50D8-1F44-17AD4B318BB4}"/>
              </a:ext>
            </a:extLst>
          </p:cNvPr>
          <p:cNvPicPr>
            <a:picLocks noChangeAspect="1"/>
          </p:cNvPicPr>
          <p:nvPr/>
        </p:nvPicPr>
        <p:blipFill>
          <a:blip r:embed="rId4"/>
          <a:stretch>
            <a:fillRect/>
          </a:stretch>
        </p:blipFill>
        <p:spPr>
          <a:xfrm>
            <a:off x="10475650" y="66144"/>
            <a:ext cx="898934" cy="957401"/>
          </a:xfrm>
          <a:prstGeom prst="rect">
            <a:avLst/>
          </a:prstGeom>
        </p:spPr>
      </p:pic>
      <p:pic>
        <p:nvPicPr>
          <p:cNvPr id="2" name="Imagine 1">
            <a:extLst>
              <a:ext uri="{FF2B5EF4-FFF2-40B4-BE49-F238E27FC236}">
                <a16:creationId xmlns:a16="http://schemas.microsoft.com/office/drawing/2014/main" id="{B91F03C4-0132-1CC2-05EF-E3E251986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918" y="0"/>
            <a:ext cx="2928707" cy="1211851"/>
          </a:xfrm>
          <a:prstGeom prst="rect">
            <a:avLst/>
          </a:prstGeom>
        </p:spPr>
      </p:pic>
    </p:spTree>
    <p:extLst>
      <p:ext uri="{BB962C8B-B14F-4D97-AF65-F5344CB8AC3E}">
        <p14:creationId xmlns:p14="http://schemas.microsoft.com/office/powerpoint/2010/main" val="774207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CF146C4-F33C-4674-9F60-3E413DE8D245}" vid="{1FA3A202-160F-48F1-9CAA-9049691AC626}"/>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Deloitte Brand Theme</Template>
  <TotalTime>6845</TotalTime>
  <Words>4975</Words>
  <Application>Microsoft Office PowerPoint</Application>
  <PresentationFormat>Widescreen</PresentationFormat>
  <Paragraphs>664</Paragraphs>
  <Slides>26</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Verdana</vt:lpstr>
      <vt:lpstr>Wingdings</vt:lpstr>
      <vt:lpstr>Wingdings 2</vt:lpstr>
      <vt:lpstr>Deloitte Brand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Florian Fugasin</dc:creator>
  <cp:lastModifiedBy>Marius Lupulese</cp:lastModifiedBy>
  <cp:revision>371</cp:revision>
  <cp:lastPrinted>2022-11-21T07:26:50Z</cp:lastPrinted>
  <dcterms:created xsi:type="dcterms:W3CDTF">2020-01-21T19:41:15Z</dcterms:created>
  <dcterms:modified xsi:type="dcterms:W3CDTF">2023-02-06T14:43:53Z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2022-06-10T09:32:13Z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23c603a5-d52d-4445-865d-57aba0d100ee</vt:lpwstr>
  </property>
  <property fmtid="{D5CDD505-2E9C-101B-9397-08002B2CF9AE}" pid="8" name="MSIP_Label_ea60d57e-af5b-4752-ac57-3e4f28ca11dc_ContentBits">
    <vt:lpwstr>0</vt:lpwstr>
  </property>
</Properties>
</file>